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7" r:id="rId5"/>
    <p:sldId id="258" r:id="rId6"/>
    <p:sldId id="269" r:id="rId7"/>
    <p:sldId id="263" r:id="rId8"/>
    <p:sldId id="273" r:id="rId9"/>
    <p:sldId id="274" r:id="rId10"/>
    <p:sldId id="268" r:id="rId11"/>
    <p:sldId id="264" r:id="rId12"/>
    <p:sldId id="276" r:id="rId13"/>
    <p:sldId id="277" r:id="rId14"/>
    <p:sldId id="278" r:id="rId15"/>
    <p:sldId id="279" r:id="rId16"/>
    <p:sldId id="275" r:id="rId17"/>
    <p:sldId id="282" r:id="rId18"/>
    <p:sldId id="28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1630045" y="2042795"/>
          <a:ext cx="99695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385"/>
                <a:gridCol w="2782782"/>
                <a:gridCol w="1661583"/>
                <a:gridCol w="1661583"/>
                <a:gridCol w="1661584"/>
                <a:gridCol w="1661583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日期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新增玩家数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登录玩家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消耗房卡数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/>
                        <a:t>消耗星星数</a:t>
                      </a:r>
                      <a:endParaRPr lang="zh-CN" altLang="en-US" sz="16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630045" y="144716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38170" y="144716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29230" y="1401445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8" name="圆角矩形 7"/>
          <p:cNvSpPr/>
          <p:nvPr/>
        </p:nvSpPr>
        <p:spPr>
          <a:xfrm>
            <a:off x="4497070" y="144716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17015" y="1218565"/>
            <a:ext cx="10219690" cy="50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5570" y="370205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8905" y="1211580"/>
            <a:ext cx="1388745" cy="509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8905" y="160782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每日输出数据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5570" y="198501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每日充卡数据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5570" y="12185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635" y="236220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每日充币数据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8905" y="273939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每日开放排行榜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5570" y="311658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8905" y="349377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1630" y="640715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08845" y="640715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21" name="矩形 20"/>
          <p:cNvSpPr/>
          <p:nvPr/>
        </p:nvSpPr>
        <p:spPr>
          <a:xfrm>
            <a:off x="4853305" y="582612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7341235" y="582549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3" name="矩形 22"/>
          <p:cNvSpPr/>
          <p:nvPr/>
        </p:nvSpPr>
        <p:spPr>
          <a:xfrm>
            <a:off x="553974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76199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84875" y="582612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125" y="582549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65265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53250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415915" y="144716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807210" y="217170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807210" y="255651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807210" y="29425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807210" y="33235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807210" y="369951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807210" y="409448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807210" y="447421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sp>
        <p:nvSpPr>
          <p:cNvPr id="37" name="矩形 36"/>
          <p:cNvSpPr/>
          <p:nvPr/>
        </p:nvSpPr>
        <p:spPr>
          <a:xfrm>
            <a:off x="1807210" y="484187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807210" y="524764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/>
        </p:nvGraphicFramePr>
        <p:xfrm>
          <a:off x="1828800" y="2386965"/>
          <a:ext cx="954024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865"/>
                <a:gridCol w="2281918"/>
                <a:gridCol w="1362891"/>
                <a:gridCol w="1362892"/>
                <a:gridCol w="1362891"/>
                <a:gridCol w="1362892"/>
                <a:gridCol w="1362891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用户类型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昵称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房卡数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充卡渠道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时间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代理发卡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代理转卡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828800" y="1887855"/>
            <a:ext cx="4886325" cy="3035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 b="1">
                <a:solidFill>
                  <a:schemeClr val="tx1"/>
                </a:solidFill>
              </a:rPr>
              <a:t>累计房卡数：</a:t>
            </a:r>
            <a:r>
              <a:rPr lang="en-US" altLang="zh-CN" sz="1400" b="1">
                <a:solidFill>
                  <a:schemeClr val="tx1"/>
                </a:solidFill>
              </a:rPr>
              <a:t>¥621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8800" y="136969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36925" y="136969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  <a:sym typeface="+mn-ea"/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  <a:sym typeface="+mn-ea"/>
              </a:rPr>
              <a:t>2</a:t>
            </a:r>
            <a:endParaRPr lang="en-US" altLang="zh-CN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27985" y="1323975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8" name="圆角矩形 7"/>
          <p:cNvSpPr/>
          <p:nvPr/>
        </p:nvSpPr>
        <p:spPr>
          <a:xfrm>
            <a:off x="9422130" y="136969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22390" y="1369695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89170" y="136969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渠道选择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5570" y="370205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41630" y="640715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808845" y="640715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128905" y="160782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每日输出数据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5570" y="198501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每日充卡数据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7635" y="236220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每日充币数据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8905" y="273939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每日开房排行榜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5570" y="311658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8905" y="349377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8905" y="1211580"/>
            <a:ext cx="1388745" cy="50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5570" y="12185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17015" y="1218565"/>
            <a:ext cx="10219690" cy="50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853305" y="582612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30" name="矩形 29"/>
          <p:cNvSpPr/>
          <p:nvPr/>
        </p:nvSpPr>
        <p:spPr>
          <a:xfrm>
            <a:off x="7341235" y="582549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31" name="矩形 30"/>
          <p:cNvSpPr/>
          <p:nvPr/>
        </p:nvSpPr>
        <p:spPr>
          <a:xfrm>
            <a:off x="553974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6199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84875" y="582612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207125" y="582549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5265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53250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000250" y="249301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000250" y="287020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000250" y="32473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000250" y="367601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2000250" y="402082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000250" y="44532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000250" y="485013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000250" y="517906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10327640" y="136969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1917700" y="2535555"/>
          <a:ext cx="9694545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615"/>
                <a:gridCol w="2294255"/>
                <a:gridCol w="1384935"/>
                <a:gridCol w="1384935"/>
                <a:gridCol w="1384935"/>
                <a:gridCol w="1384935"/>
                <a:gridCol w="138493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用户类型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金币数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充值渠道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时间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代理充值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代理充值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917700" y="1981835"/>
            <a:ext cx="4886325" cy="3803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 b="1">
                <a:solidFill>
                  <a:schemeClr val="tx1"/>
                </a:solidFill>
              </a:rPr>
              <a:t>金币总额：</a:t>
            </a:r>
            <a:r>
              <a:rPr lang="en-US" altLang="zh-CN" sz="1400" b="1">
                <a:solidFill>
                  <a:schemeClr val="tx1"/>
                </a:solidFill>
              </a:rPr>
              <a:t>¥621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17700" y="143764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5825" y="143764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  <a:sym typeface="+mn-ea"/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  <a:sym typeface="+mn-ea"/>
              </a:rPr>
              <a:t>2</a:t>
            </a:r>
            <a:endParaRPr lang="en-US" altLang="zh-CN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16885" y="1391920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8" name="圆角矩形 7"/>
          <p:cNvSpPr/>
          <p:nvPr/>
        </p:nvSpPr>
        <p:spPr>
          <a:xfrm>
            <a:off x="9511030" y="1437640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511290" y="1437640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78070" y="143764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渠道选择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0195" y="370205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6255" y="640715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83470" y="640715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290195" y="160782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每日输出数据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6860" y="198501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每日充卡数据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8925" y="236220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每日充币数据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0195" y="273939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每日开房排行榜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6860" y="311658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90195" y="349377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0195" y="1211580"/>
            <a:ext cx="1388745" cy="50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90195" y="123063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53305" y="582612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7341235" y="582549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14" name="矩形 13"/>
          <p:cNvSpPr/>
          <p:nvPr/>
        </p:nvSpPr>
        <p:spPr>
          <a:xfrm>
            <a:off x="553974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6199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84875" y="582612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07125" y="582549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65265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53250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82115" y="1230630"/>
            <a:ext cx="10219690" cy="506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087880" y="262382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087880" y="302006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087880" y="337820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087880" y="383286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087880" y="422910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087880" y="461772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087880" y="49955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087880" y="537146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10419080" y="143827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1882140" y="1965960"/>
          <a:ext cx="9658350" cy="348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95"/>
                <a:gridCol w="2278834"/>
                <a:gridCol w="1379764"/>
                <a:gridCol w="1379764"/>
                <a:gridCol w="1379764"/>
                <a:gridCol w="1379765"/>
                <a:gridCol w="1379764"/>
              </a:tblGrid>
              <a:tr h="43751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排名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头像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总开房数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最后开房时间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882140" y="142811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90265" y="142811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  <a:sym typeface="+mn-ea"/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  <a:sym typeface="+mn-ea"/>
              </a:rPr>
              <a:t>2</a:t>
            </a:r>
            <a:endParaRPr lang="en-US" altLang="zh-CN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42260" y="1382395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8" name="圆角矩形 7"/>
          <p:cNvSpPr/>
          <p:nvPr/>
        </p:nvSpPr>
        <p:spPr>
          <a:xfrm>
            <a:off x="8324850" y="1428750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06340" y="1428115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0195" y="370205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6255" y="640715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83470" y="640715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290195" y="160782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每日输出数据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6860" y="198501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每日充卡数据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8925" y="236220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每日充币数据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0195" y="273939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rgbClr val="FF0000"/>
                </a:solidFill>
              </a:rPr>
              <a:t>每日开房排行榜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6860" y="311658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90195" y="349377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90195" y="387096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权限分配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0195" y="1211580"/>
            <a:ext cx="1388745" cy="50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90195" y="123063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82115" y="1230630"/>
            <a:ext cx="10219690" cy="506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853305" y="582612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7341235" y="582549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14" name="矩形 13"/>
          <p:cNvSpPr/>
          <p:nvPr/>
        </p:nvSpPr>
        <p:spPr>
          <a:xfrm>
            <a:off x="553974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61990" y="582549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84875" y="582612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07125" y="582549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65265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53250" y="582612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205595" y="1428750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058670" y="211582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58670" y="251206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058670" y="293306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058670" y="33235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058670" y="370522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058670" y="409448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058670" y="443166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058670" y="482854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058670" y="524383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9835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205"/>
                <a:gridCol w="1125220"/>
                <a:gridCol w="688975"/>
                <a:gridCol w="1066800"/>
                <a:gridCol w="1017905"/>
                <a:gridCol w="1066800"/>
                <a:gridCol w="1220470"/>
                <a:gridCol w="1202309"/>
                <a:gridCol w="969836"/>
                <a:gridCol w="96983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上级代理信息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库存房卡</a:t>
                      </a:r>
                      <a:r>
                        <a:rPr lang="en-US" altLang="zh-CN" sz="1400"/>
                        <a:t>↑↓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库存金币</a:t>
                      </a:r>
                      <a:r>
                        <a:rPr lang="en-US" altLang="zh-CN" sz="1400">
                          <a:sym typeface="+mn-ea"/>
                        </a:rPr>
                        <a:t>↑↓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充值房卡</a:t>
                      </a:r>
                      <a:r>
                        <a:rPr lang="en-US" altLang="zh-CN" sz="1400">
                          <a:sym typeface="+mn-ea"/>
                        </a:rPr>
                        <a:t>↑↓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充值金币</a:t>
                      </a:r>
                      <a:r>
                        <a:rPr lang="en-US" altLang="zh-CN" sz="1400">
                          <a:sym typeface="+mn-ea"/>
                        </a:rPr>
                        <a:t>↑↓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消耗房卡</a:t>
                      </a:r>
                      <a:r>
                        <a:rPr lang="en-US" altLang="zh-CN" sz="1400">
                          <a:sym typeface="+mn-ea"/>
                        </a:rPr>
                        <a:t>↑↓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消耗金币</a:t>
                      </a:r>
                      <a:r>
                        <a:rPr lang="en-US" altLang="zh-CN" sz="1400">
                          <a:sym typeface="+mn-ea"/>
                        </a:rPr>
                        <a:t>↑↓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昵称和</a:t>
                      </a:r>
                      <a:r>
                        <a:rPr lang="en-US" altLang="zh-CN"/>
                        <a:t>ID 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6654565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6565656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6565656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6564564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656463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11415" y="2794635"/>
            <a:ext cx="800100" cy="396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查看充值记录</a:t>
            </a:r>
            <a:endParaRPr lang="zh-CN" altLang="en-US" sz="1200"/>
          </a:p>
        </p:txBody>
      </p:sp>
      <p:sp>
        <p:nvSpPr>
          <p:cNvPr id="15" name="圆角矩形 14"/>
          <p:cNvSpPr/>
          <p:nvPr/>
        </p:nvSpPr>
        <p:spPr>
          <a:xfrm>
            <a:off x="8672830" y="2794635"/>
            <a:ext cx="800100" cy="396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查看充值记录</a:t>
            </a:r>
            <a:endParaRPr lang="zh-CN" altLang="en-US" sz="1200"/>
          </a:p>
        </p:txBody>
      </p:sp>
      <p:sp>
        <p:nvSpPr>
          <p:cNvPr id="16" name="矩形 15"/>
          <p:cNvSpPr/>
          <p:nvPr/>
        </p:nvSpPr>
        <p:spPr>
          <a:xfrm>
            <a:off x="5151120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上级代理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387350" y="258762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7350" y="183324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玩家列表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9415" y="22104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5765" y="146304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7350" y="296481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0685" y="1059815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5765" y="1066165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19" name="矩形 18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97685" y="1066165"/>
            <a:ext cx="10219690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751141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>
            <a:off x="5312410" y="1141730"/>
            <a:ext cx="1566545" cy="14693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玩家头像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272030" y="2930525"/>
            <a:ext cx="8699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 sz="1000">
                <a:solidFill>
                  <a:schemeClr val="tx1"/>
                </a:solidFill>
              </a:rPr>
              <a:t>消耗房卡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75100" y="2930525"/>
            <a:ext cx="8699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 sz="1000">
                <a:solidFill>
                  <a:schemeClr val="tx1"/>
                </a:solidFill>
              </a:rPr>
              <a:t>库存房卡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8970" y="2930525"/>
            <a:ext cx="8699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 sz="1000">
                <a:solidFill>
                  <a:schemeClr val="tx1"/>
                </a:solidFill>
              </a:rPr>
              <a:t>充值金额</a:t>
            </a:r>
            <a:endParaRPr lang="zh-CN" altLang="en-US" sz="1000">
              <a:solidFill>
                <a:schemeClr val="tx1"/>
              </a:solidFill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193040" y="4275455"/>
          <a:ext cx="1165034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915"/>
                <a:gridCol w="970280"/>
                <a:gridCol w="1036955"/>
                <a:gridCol w="905510"/>
                <a:gridCol w="970915"/>
                <a:gridCol w="970915"/>
                <a:gridCol w="970280"/>
                <a:gridCol w="970915"/>
                <a:gridCol w="970915"/>
                <a:gridCol w="971550"/>
                <a:gridCol w="970280"/>
                <a:gridCol w="97091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/>
                        <a:t>2017/1/9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/>
                        <a:t>2017/1/10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消耗房卡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消耗金币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充值房卡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充值金币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93040" y="448945"/>
            <a:ext cx="8470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←</a:t>
            </a:r>
            <a:r>
              <a:rPr lang="zh-CN" altLang="en-US"/>
              <a:t>返回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3040" y="3829050"/>
            <a:ext cx="14300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/>
              <a:t>10</a:t>
            </a:r>
            <a:r>
              <a:rPr lang="zh-CN" altLang="en-US" sz="1400"/>
              <a:t>日内个人数据</a:t>
            </a:r>
            <a:endParaRPr lang="zh-CN" altLang="en-US" sz="1400"/>
          </a:p>
        </p:txBody>
      </p:sp>
      <p:sp>
        <p:nvSpPr>
          <p:cNvPr id="3" name="矩形 2"/>
          <p:cNvSpPr/>
          <p:nvPr/>
        </p:nvSpPr>
        <p:spPr>
          <a:xfrm>
            <a:off x="7615555" y="2930525"/>
            <a:ext cx="8699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 sz="1000">
                <a:solidFill>
                  <a:schemeClr val="tx1"/>
                </a:solidFill>
              </a:rPr>
              <a:t>消耗金币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73845" y="2930525"/>
            <a:ext cx="8699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 sz="1000">
                <a:solidFill>
                  <a:schemeClr val="tx1"/>
                </a:solidFill>
              </a:rPr>
              <a:t>库存金币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360" y="321310"/>
            <a:ext cx="11902440" cy="601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充卡渠道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发卡代理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代理发卡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r>
                        <a:rPr lang="zh-CN" altLang="en-US"/>
                        <a:t>和昵称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玩家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充卡渠道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387350" y="258762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7350" y="183324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玩家列表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9415" y="22104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充卡记录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5765" y="146304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7350" y="296481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0685" y="1059815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5765" y="1066165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97685" y="1066165"/>
            <a:ext cx="10219690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代理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充币渠道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发币代理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代理充币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ID</a:t>
                      </a:r>
                      <a:r>
                        <a:rPr lang="zh-CN" altLang="en-US" sz="1800">
                          <a:sym typeface="+mn-ea"/>
                        </a:rPr>
                        <a:t>和昵称</a:t>
                      </a:r>
                      <a:endParaRPr lang="zh-CN" altLang="en-US" sz="1800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玩家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充币渠道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387350" y="258762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充币记录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7350" y="183324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玩家列表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9415" y="22104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5765" y="146304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7350" y="296481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0685" y="1059815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05765" y="1066165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97685" y="1066165"/>
            <a:ext cx="10219690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代理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1733550" y="1682115"/>
          <a:ext cx="10100310" cy="427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10"/>
                <a:gridCol w="1247775"/>
                <a:gridCol w="841693"/>
                <a:gridCol w="841692"/>
                <a:gridCol w="841693"/>
                <a:gridCol w="841692"/>
                <a:gridCol w="841693"/>
                <a:gridCol w="841692"/>
                <a:gridCol w="841693"/>
                <a:gridCol w="841692"/>
                <a:gridCol w="841693"/>
                <a:gridCol w="841692"/>
              </a:tblGrid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代理</a:t>
                      </a:r>
                      <a:r>
                        <a:rPr lang="en-US" altLang="zh-CN" sz="1200"/>
                        <a:t>ID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代理信息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上级代理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下级代理</a:t>
                      </a:r>
                      <a:r>
                        <a:rPr lang="en-US" altLang="zh-CN" sz="1200">
                          <a:sym typeface="+mn-ea"/>
                        </a:rPr>
                        <a:t>↑↓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下级玩家</a:t>
                      </a:r>
                      <a:r>
                        <a:rPr lang="en-US" altLang="zh-CN" sz="1200">
                          <a:sym typeface="+mn-ea"/>
                        </a:rPr>
                        <a:t>↑↓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库存房卡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库存金币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发卡数量</a:t>
                      </a:r>
                      <a:r>
                        <a:rPr lang="en-US" altLang="zh-CN" sz="1200"/>
                        <a:t>↑↓</a:t>
                      </a:r>
                      <a:endParaRPr lang="en-US" altLang="zh-CN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发金币数</a:t>
                      </a:r>
                      <a:r>
                        <a:rPr lang="en-US" altLang="zh-CN" sz="1200"/>
                        <a:t>↑↓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充卡数量</a:t>
                      </a:r>
                      <a:r>
                        <a:rPr lang="en-US" altLang="zh-CN" sz="1200">
                          <a:sym typeface="+mn-ea"/>
                        </a:rPr>
                        <a:t>↑↓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充金币数量</a:t>
                      </a:r>
                      <a:endParaRPr lang="zh-CN" altLang="en-US" sz="1200"/>
                    </a:p>
                  </a:txBody>
                  <a:tcPr/>
                </a:tc>
              </a:tr>
              <a:tr h="91122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昵称，微信，手机号码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85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636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65465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5464</a:t>
                      </a:r>
                      <a:endParaRPr lang="en-US" altLang="zh-CN"/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4806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7937500" y="1098550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761865" y="1098550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515350" y="2679065"/>
            <a:ext cx="751205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查看记录</a:t>
            </a:r>
            <a:endParaRPr lang="zh-CN" altLang="en-US" sz="900"/>
          </a:p>
        </p:txBody>
      </p:sp>
      <p:sp>
        <p:nvSpPr>
          <p:cNvPr id="15" name="圆角矩形 14"/>
          <p:cNvSpPr/>
          <p:nvPr/>
        </p:nvSpPr>
        <p:spPr>
          <a:xfrm>
            <a:off x="4353560" y="2679065"/>
            <a:ext cx="684530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查看列表</a:t>
            </a:r>
            <a:endParaRPr lang="zh-CN" altLang="en-US" sz="900"/>
          </a:p>
        </p:txBody>
      </p:sp>
      <p:sp>
        <p:nvSpPr>
          <p:cNvPr id="16" name="矩形 15"/>
          <p:cNvSpPr/>
          <p:nvPr/>
        </p:nvSpPr>
        <p:spPr>
          <a:xfrm>
            <a:off x="1864360" y="109855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上级代理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82010" y="109855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上级代理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1615" y="73660"/>
            <a:ext cx="11757025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7675" y="34417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914890" y="34417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18" name="圆角矩形 17"/>
          <p:cNvSpPr/>
          <p:nvPr/>
        </p:nvSpPr>
        <p:spPr>
          <a:xfrm>
            <a:off x="5210810" y="2679065"/>
            <a:ext cx="684530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查看列表</a:t>
            </a:r>
            <a:endParaRPr lang="zh-CN" altLang="en-US" sz="900"/>
          </a:p>
        </p:txBody>
      </p:sp>
      <p:sp>
        <p:nvSpPr>
          <p:cNvPr id="19" name="矩形 18"/>
          <p:cNvSpPr/>
          <p:nvPr/>
        </p:nvSpPr>
        <p:spPr>
          <a:xfrm>
            <a:off x="215265" y="357505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07010" y="206629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代理列表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3200" y="319786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1615" y="1311910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1615" y="168910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6535" y="908685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03200" y="915035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045200" y="2679065"/>
            <a:ext cx="684530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查看列表</a:t>
            </a:r>
            <a:endParaRPr lang="zh-CN" altLang="en-US" sz="900"/>
          </a:p>
        </p:txBody>
      </p:sp>
      <p:sp>
        <p:nvSpPr>
          <p:cNvPr id="34" name="矩形 33"/>
          <p:cNvSpPr/>
          <p:nvPr/>
        </p:nvSpPr>
        <p:spPr>
          <a:xfrm>
            <a:off x="1592580" y="915035"/>
            <a:ext cx="10386060" cy="561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36515" y="614489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9" name="矩形 28"/>
          <p:cNvSpPr/>
          <p:nvPr/>
        </p:nvSpPr>
        <p:spPr>
          <a:xfrm>
            <a:off x="7624445" y="614426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30" name="矩形 29"/>
          <p:cNvSpPr/>
          <p:nvPr/>
        </p:nvSpPr>
        <p:spPr>
          <a:xfrm>
            <a:off x="5822950" y="614426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45200" y="614426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68085" y="614489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90335" y="614426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48475" y="614489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36460" y="614489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9354185" y="2679065"/>
            <a:ext cx="751205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查看记录</a:t>
            </a:r>
            <a:endParaRPr lang="zh-CN" altLang="en-US" sz="900"/>
          </a:p>
        </p:txBody>
      </p:sp>
      <p:sp>
        <p:nvSpPr>
          <p:cNvPr id="38" name="圆角矩形 37"/>
          <p:cNvSpPr/>
          <p:nvPr/>
        </p:nvSpPr>
        <p:spPr>
          <a:xfrm>
            <a:off x="10200640" y="2679065"/>
            <a:ext cx="751205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查看记录</a:t>
            </a:r>
            <a:endParaRPr lang="zh-CN" altLang="en-US" sz="900"/>
          </a:p>
        </p:txBody>
      </p:sp>
      <p:sp>
        <p:nvSpPr>
          <p:cNvPr id="39" name="圆角矩形 38"/>
          <p:cNvSpPr/>
          <p:nvPr/>
        </p:nvSpPr>
        <p:spPr>
          <a:xfrm>
            <a:off x="11032490" y="2679065"/>
            <a:ext cx="751205" cy="328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/>
              <a:t>查看记录</a:t>
            </a:r>
            <a:endParaRPr lang="zh-CN" altLang="en-US" sz="900"/>
          </a:p>
        </p:txBody>
      </p:sp>
      <p:sp>
        <p:nvSpPr>
          <p:cNvPr id="5" name="矩形 4"/>
          <p:cNvSpPr/>
          <p:nvPr/>
        </p:nvSpPr>
        <p:spPr>
          <a:xfrm>
            <a:off x="1864360" y="181991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4360" y="260286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64360" y="328803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64360" y="37807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864360" y="428879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864360" y="473900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864360" y="521271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864360" y="571563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8823325" y="1098550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03200" y="244348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5265" y="282067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22885" y="395224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14630" y="432943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228600" y="448945"/>
            <a:ext cx="8470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←</a:t>
            </a:r>
            <a:r>
              <a:rPr lang="zh-CN" altLang="en-US"/>
              <a:t>返回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996950" y="2450465"/>
          <a:ext cx="85337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837"/>
                <a:gridCol w="1218837"/>
                <a:gridCol w="1218838"/>
                <a:gridCol w="1218836"/>
                <a:gridCol w="1218838"/>
                <a:gridCol w="1218837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充值房卡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充值金币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库存房卡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库存金币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已发房卡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已发金币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椭圆 1"/>
          <p:cNvSpPr/>
          <p:nvPr/>
        </p:nvSpPr>
        <p:spPr>
          <a:xfrm>
            <a:off x="996950" y="1212850"/>
            <a:ext cx="1112520" cy="1073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代理头像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310130" y="1641475"/>
            <a:ext cx="1325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代理</a:t>
            </a:r>
            <a:r>
              <a:rPr lang="en-US" altLang="zh-CN"/>
              <a:t>ID</a:t>
            </a:r>
            <a:r>
              <a:rPr lang="zh-CN" altLang="en-US"/>
              <a:t>：</a:t>
            </a:r>
            <a:endParaRPr lang="zh-CN" altLang="en-US"/>
          </a:p>
          <a:p>
            <a:r>
              <a:rPr lang="zh-CN" altLang="en-US"/>
              <a:t>代理昵称：</a:t>
            </a: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86360" y="321310"/>
            <a:ext cx="11902440" cy="601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矩形 33"/>
          <p:cNvSpPr/>
          <p:nvPr/>
        </p:nvSpPr>
        <p:spPr>
          <a:xfrm>
            <a:off x="171450" y="208915"/>
            <a:ext cx="4982210" cy="319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430530" y="719455"/>
          <a:ext cx="440436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090"/>
                <a:gridCol w="1101090"/>
                <a:gridCol w="1101090"/>
                <a:gridCol w="110109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044700" y="339090"/>
            <a:ext cx="288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上级代理列表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819140" y="208915"/>
            <a:ext cx="4982210" cy="319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/>
          <p:nvPr/>
        </p:nvGraphicFramePr>
        <p:xfrm>
          <a:off x="6078220" y="719455"/>
          <a:ext cx="44780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505"/>
                <a:gridCol w="1119505"/>
                <a:gridCol w="1119505"/>
                <a:gridCol w="1119505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692390" y="339090"/>
            <a:ext cx="2166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下级代理列表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936875" y="3623310"/>
            <a:ext cx="6318250" cy="318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0" name="表格 9"/>
          <p:cNvGraphicFramePr/>
          <p:nvPr/>
        </p:nvGraphicFramePr>
        <p:xfrm>
          <a:off x="3195955" y="4086225"/>
          <a:ext cx="58877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930"/>
                <a:gridCol w="1471930"/>
                <a:gridCol w="1471930"/>
                <a:gridCol w="147193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184140" y="3623310"/>
            <a:ext cx="1911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上级代理列表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发卡对象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对象信息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发卡时间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发卡数量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r>
                        <a:rPr lang="zh-CN" altLang="en-US"/>
                        <a:t>和昵称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发卡对象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04670" y="1066165"/>
            <a:ext cx="10212705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对象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7670" y="372935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059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21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6215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340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2990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95605" y="1069340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59778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发卡记录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497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654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37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发币对象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对象信息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发币时间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发币数量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r>
                        <a:rPr lang="zh-CN" altLang="en-US"/>
                        <a:t>和昵称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自己玩家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发币对象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04670" y="1066165"/>
            <a:ext cx="10212705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对象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7670" y="372935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059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21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6215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340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2990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95605" y="1069340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59778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497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发币记录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654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37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充卡渠道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发卡代理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充卡数量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代理转卡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ID</a:t>
                      </a:r>
                      <a:r>
                        <a:rPr lang="zh-CN" altLang="en-US"/>
                        <a:t>和昵称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玩家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充卡渠道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04670" y="1066165"/>
            <a:ext cx="10212705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代理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7670" y="372935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059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21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充卡记录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6215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340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2990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95605" y="1069340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59778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497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654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37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5965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02"/>
                <a:gridCol w="974168"/>
                <a:gridCol w="988161"/>
                <a:gridCol w="1467173"/>
                <a:gridCol w="1467172"/>
                <a:gridCol w="1900974"/>
                <a:gridCol w="2262115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名称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充币渠道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发币代理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充币时间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充币数量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代理转币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ID</a:t>
                      </a:r>
                      <a:r>
                        <a:rPr lang="zh-CN" altLang="en-US" sz="1800">
                          <a:sym typeface="+mn-ea"/>
                        </a:rPr>
                        <a:t>和昵称</a:t>
                      </a:r>
                      <a:endParaRPr lang="zh-CN" altLang="en-US" sz="1800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65444</a:t>
                      </a:r>
                      <a:endParaRPr lang="en-US" altLang="zh-CN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自己购买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圆角矩形 9"/>
          <p:cNvSpPr/>
          <p:nvPr/>
        </p:nvSpPr>
        <p:spPr>
          <a:xfrm>
            <a:off x="8787765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29460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玩家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07275" y="1252855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</a:rPr>
              <a:t>充币渠道</a:t>
            </a:r>
            <a:r>
              <a:rPr lang="en-US" altLang="zh-CN" sz="1200">
                <a:solidFill>
                  <a:schemeClr val="bg1">
                    <a:lumMod val="85000"/>
                  </a:schemeClr>
                </a:solidFill>
              </a:rPr>
              <a:t>↓</a:t>
            </a:r>
            <a:endParaRPr lang="en-US" altLang="zh-CN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97685" y="1066165"/>
            <a:ext cx="10219690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42170" y="125285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662805" y="1252855"/>
            <a:ext cx="248983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代理</a:t>
            </a:r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7670" y="373253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rgbClr val="FF0000"/>
                </a:solidFill>
              </a:rPr>
              <a:t>充币记录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3770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534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9390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658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6165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95605" y="1072515"/>
            <a:ext cx="138938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60096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815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972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6910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6600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20"/>
                <a:gridCol w="1716405"/>
                <a:gridCol w="1741170"/>
                <a:gridCol w="2585085"/>
                <a:gridCol w="2585720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排名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代理信息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新增数量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日期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ID</a:t>
                      </a:r>
                      <a:r>
                        <a:rPr lang="zh-CN" altLang="en-US" sz="1800">
                          <a:sym typeface="+mn-ea"/>
                        </a:rPr>
                        <a:t>名称</a:t>
                      </a:r>
                      <a:endParaRPr lang="zh-CN" altLang="en-US" sz="1800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04670" y="1066165"/>
            <a:ext cx="10212705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7670" y="372935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059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21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6215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340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2990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15925" y="1069340"/>
            <a:ext cx="136906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59778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497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654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rgbClr val="FF0000"/>
                </a:solidFill>
              </a:rPr>
              <a:t>新增代理排行榜</a:t>
            </a:r>
            <a:endParaRPr lang="zh-CN" altLang="en-US" sz="1000">
              <a:solidFill>
                <a:srgbClr val="FF0000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37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新增玩家排行榜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88185" y="118999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96310" y="118999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  <a:sym typeface="+mn-ea"/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  <a:sym typeface="+mn-ea"/>
              </a:rPr>
              <a:t>2</a:t>
            </a:r>
            <a:endParaRPr lang="en-US" altLang="zh-CN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48305" y="1144270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47" name="圆角矩形 46"/>
          <p:cNvSpPr/>
          <p:nvPr/>
        </p:nvSpPr>
        <p:spPr>
          <a:xfrm>
            <a:off x="8430895" y="119062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5112385" y="1189990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311640" y="119062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/>
        </p:nvGraphicFramePr>
        <p:xfrm>
          <a:off x="2029460" y="1722120"/>
          <a:ext cx="9626600" cy="4408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20"/>
                <a:gridCol w="1716405"/>
                <a:gridCol w="1741170"/>
                <a:gridCol w="2585085"/>
                <a:gridCol w="2585720"/>
              </a:tblGrid>
              <a:tr h="630555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排名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代理信息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新增数量</a:t>
                      </a:r>
                      <a:r>
                        <a:rPr lang="en-US" altLang="zh-CN" sz="1400"/>
                        <a:t> 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日期</a:t>
                      </a:r>
                      <a:endParaRPr lang="zh-CN" altLang="en-US" sz="1400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ID</a:t>
                      </a:r>
                      <a:r>
                        <a:rPr lang="zh-CN" altLang="en-US" sz="1800">
                          <a:sym typeface="+mn-ea"/>
                        </a:rPr>
                        <a:t>名称</a:t>
                      </a:r>
                      <a:endParaRPr lang="zh-CN" altLang="en-US" sz="1800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4424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405765" y="218440"/>
            <a:ext cx="11611610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1825" y="48895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XXXXX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099040" y="488950"/>
            <a:ext cx="15570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admin        </a:t>
            </a:r>
            <a:r>
              <a:rPr lang="zh-CN" altLang="en-US" sz="1600"/>
              <a:t>退出</a:t>
            </a:r>
            <a:endParaRPr lang="zh-CN" altLang="en-US" sz="1600"/>
          </a:p>
        </p:txBody>
      </p:sp>
      <p:sp>
        <p:nvSpPr>
          <p:cNvPr id="32" name="矩形 31"/>
          <p:cNvSpPr/>
          <p:nvPr/>
        </p:nvSpPr>
        <p:spPr>
          <a:xfrm>
            <a:off x="2164715" y="19640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64715" y="284924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64715" y="377888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64715" y="4687570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64715" y="5558155"/>
            <a:ext cx="116205" cy="115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13400" y="6299835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上一页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8101330" y="6299200"/>
            <a:ext cx="686435" cy="231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下一页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629983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1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2085" y="6299200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2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44970" y="6299835"/>
            <a:ext cx="22225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3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67220" y="6299200"/>
            <a:ext cx="358140" cy="2324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200">
                <a:solidFill>
                  <a:schemeClr val="tx1"/>
                </a:solidFill>
              </a:rPr>
              <a:t>...</a:t>
            </a:r>
            <a:endParaRPr lang="en-US" altLang="zh-CN" sz="12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25360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15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13345" y="6299835"/>
            <a:ext cx="387985" cy="233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>
                <a:solidFill>
                  <a:schemeClr val="tx1"/>
                </a:solidFill>
              </a:rPr>
              <a:t>16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04670" y="1066165"/>
            <a:ext cx="10212705" cy="561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7670" y="372935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9415" y="2220595"/>
            <a:ext cx="140525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代理列表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605" y="335216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充卡记录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4020" y="1466215"/>
            <a:ext cx="1370965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玩家数据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14020" y="184340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代理数据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8940" y="1062990"/>
            <a:ext cx="1388745" cy="56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15925" y="1069340"/>
            <a:ext cx="136906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chemeClr val="tx1"/>
                </a:solidFill>
              </a:rPr>
              <a:t>数据汇总</a:t>
            </a:r>
            <a:r>
              <a:rPr lang="en-US" altLang="zh-CN" sz="1400" b="1">
                <a:solidFill>
                  <a:schemeClr val="tx1"/>
                </a:solidFill>
              </a:rPr>
              <a:t>↓</a:t>
            </a:r>
            <a:endParaRPr lang="en-US" altLang="zh-CN" sz="1400" b="1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5605" y="259778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发卡记录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7670" y="297497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</a:rPr>
              <a:t>发币记录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5290" y="410654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新增代理排行榜</a:t>
            </a:r>
            <a:endParaRPr lang="zh-CN" altLang="en-US" sz="100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7035" y="4483735"/>
            <a:ext cx="1389380" cy="3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rgbClr val="FF0000"/>
                </a:solidFill>
              </a:rPr>
              <a:t>新增玩家排行榜</a:t>
            </a:r>
            <a:endParaRPr lang="zh-CN" altLang="en-US" sz="100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88185" y="118999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96310" y="1189990"/>
            <a:ext cx="1000125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>
                    <a:lumMod val="85000"/>
                  </a:schemeClr>
                </a:solidFill>
                <a:sym typeface="+mn-ea"/>
              </a:rPr>
              <a:t>时间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  <a:sym typeface="+mn-ea"/>
              </a:rPr>
              <a:t>2</a:t>
            </a:r>
            <a:endParaRPr lang="en-US" altLang="zh-CN">
              <a:solidFill>
                <a:schemeClr val="bg1">
                  <a:lumMod val="85000"/>
                </a:schemeClr>
              </a:solidFill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48305" y="1144270"/>
            <a:ext cx="262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47" name="圆角矩形 46"/>
          <p:cNvSpPr/>
          <p:nvPr/>
        </p:nvSpPr>
        <p:spPr>
          <a:xfrm>
            <a:off x="8430895" y="119062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5112385" y="1189990"/>
            <a:ext cx="278892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>
                <a:solidFill>
                  <a:schemeClr val="bg1">
                    <a:lumMod val="95000"/>
                  </a:schemeClr>
                </a:solidFill>
              </a:rPr>
              <a:t>ID</a:t>
            </a:r>
            <a:endParaRPr lang="en-US" altLang="zh-C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311640" y="1190625"/>
            <a:ext cx="685800" cy="276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导出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2073</Words>
  <Application>WPS 演示</Application>
  <PresentationFormat>宽屏</PresentationFormat>
  <Paragraphs>1034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肖深刻</cp:lastModifiedBy>
  <cp:revision>12</cp:revision>
  <dcterms:created xsi:type="dcterms:W3CDTF">2015-05-05T08:02:00Z</dcterms:created>
  <dcterms:modified xsi:type="dcterms:W3CDTF">2018-01-11T06:53:04Z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