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3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457200" y="594995"/>
            <a:ext cx="3181350" cy="566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所以缺德还想骗人</a:t>
            </a:r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638175" y="1747520"/>
            <a:ext cx="2495550" cy="4191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200">
                <a:solidFill>
                  <a:srgbClr val="FFC000"/>
                </a:solidFill>
                <a:sym typeface="+mn-ea"/>
              </a:rPr>
              <a:t>代理</a:t>
            </a:r>
            <a:r>
              <a:rPr lang="en-US" altLang="zh-CN" sz="1200">
                <a:solidFill>
                  <a:srgbClr val="FFC000"/>
                </a:solidFill>
                <a:sym typeface="+mn-ea"/>
              </a:rPr>
              <a:t>ID</a:t>
            </a:r>
            <a:endParaRPr lang="en-US" altLang="zh-CN" sz="1200">
              <a:solidFill>
                <a:srgbClr val="FFC000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38175" y="2388870"/>
            <a:ext cx="2495550" cy="4191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200">
                <a:solidFill>
                  <a:srgbClr val="FFC000"/>
                </a:solidFill>
              </a:rPr>
              <a:t>请输入密码</a:t>
            </a:r>
            <a:endParaRPr lang="zh-CN" altLang="en-US" sz="1200">
              <a:solidFill>
                <a:srgbClr val="FFC000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532890" y="3467100"/>
            <a:ext cx="1029335" cy="4191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登录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705100" y="3061970"/>
            <a:ext cx="69088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000">
                <a:solidFill>
                  <a:srgbClr val="0070C0"/>
                </a:solidFill>
              </a:rPr>
              <a:t>成为代理</a:t>
            </a:r>
            <a:endParaRPr lang="zh-CN" altLang="en-US" sz="1000">
              <a:solidFill>
                <a:srgbClr val="0070C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7200" y="6159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玩家上级代理</a:t>
            </a:r>
            <a:endParaRPr lang="zh-CN" altLang="en-US" sz="1200"/>
          </a:p>
          <a:p>
            <a:r>
              <a:rPr lang="zh-CN" altLang="en-US" sz="1200"/>
              <a:t>玩家上级总代注册登录页面</a:t>
            </a:r>
            <a:endParaRPr lang="zh-CN" altLang="en-US" sz="1200"/>
          </a:p>
        </p:txBody>
      </p:sp>
      <p:sp>
        <p:nvSpPr>
          <p:cNvPr id="16" name="矩形 15"/>
          <p:cNvSpPr/>
          <p:nvPr/>
        </p:nvSpPr>
        <p:spPr>
          <a:xfrm>
            <a:off x="3804285" y="595630"/>
            <a:ext cx="3181350" cy="566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04285" y="604520"/>
            <a:ext cx="3181985" cy="15621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804285" y="2623820"/>
            <a:ext cx="3181985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提现订单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803650" y="2166620"/>
            <a:ext cx="3181985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收入流水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803650" y="246380"/>
            <a:ext cx="4876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首页</a:t>
            </a:r>
            <a:endParaRPr lang="zh-CN" altLang="en-US"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" name="文本框 20"/>
          <p:cNvSpPr txBox="1"/>
          <p:nvPr/>
        </p:nvSpPr>
        <p:spPr>
          <a:xfrm>
            <a:off x="3648075" y="590550"/>
            <a:ext cx="2773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查询条件为：玩家</a:t>
            </a:r>
            <a:r>
              <a:rPr lang="en-US" altLang="zh-CN" sz="1200"/>
              <a:t>ID</a:t>
            </a:r>
            <a:r>
              <a:rPr lang="zh-CN" altLang="en-US" sz="1200"/>
              <a:t>，时间段，</a:t>
            </a:r>
            <a:endParaRPr lang="zh-CN" altLang="en-US" sz="1200"/>
          </a:p>
          <a:p>
            <a:r>
              <a:rPr lang="zh-CN" altLang="en-US" sz="1200"/>
              <a:t>可只进行一个条件查询，也可组合查询</a:t>
            </a:r>
            <a:endParaRPr lang="zh-CN" altLang="en-US" sz="1200"/>
          </a:p>
          <a:p>
            <a:r>
              <a:rPr lang="zh-CN" altLang="en-US" sz="1200"/>
              <a:t>查询条件之间的关系是</a:t>
            </a:r>
            <a:r>
              <a:rPr lang="en-US" altLang="zh-CN" sz="1200"/>
              <a:t>and</a:t>
            </a:r>
            <a:endParaRPr lang="en-US" altLang="zh-CN" sz="1200"/>
          </a:p>
        </p:txBody>
      </p:sp>
      <p:sp>
        <p:nvSpPr>
          <p:cNvPr id="15" name="文本框 14"/>
          <p:cNvSpPr txBox="1"/>
          <p:nvPr/>
        </p:nvSpPr>
        <p:spPr>
          <a:xfrm>
            <a:off x="400050" y="6593205"/>
            <a:ext cx="24587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>
                <a:sym typeface="+mn-ea"/>
              </a:rPr>
              <a:t>绑定玩家</a:t>
            </a:r>
            <a:r>
              <a:rPr lang="en-US" altLang="zh-CN" b="1">
                <a:sym typeface="+mn-ea"/>
              </a:rPr>
              <a:t>—</a:t>
            </a:r>
            <a:r>
              <a:rPr lang="zh-CN" altLang="en-US" b="1">
                <a:sym typeface="+mn-ea"/>
              </a:rPr>
              <a:t>收入流水页</a:t>
            </a:r>
            <a:endParaRPr lang="zh-CN" altLang="en-US"/>
          </a:p>
        </p:txBody>
      </p:sp>
      <p:cxnSp>
        <p:nvCxnSpPr>
          <p:cNvPr id="20" name="直接箭头连接符 19"/>
          <p:cNvCxnSpPr/>
          <p:nvPr/>
        </p:nvCxnSpPr>
        <p:spPr>
          <a:xfrm flipV="1">
            <a:off x="3498850" y="1943100"/>
            <a:ext cx="377825" cy="208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3879850" y="2090420"/>
            <a:ext cx="2316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收入流水默认先显示今日流水</a:t>
            </a:r>
            <a:endParaRPr lang="zh-CN" altLang="en-US" sz="1200"/>
          </a:p>
          <a:p>
            <a:r>
              <a:rPr lang="zh-CN" altLang="en-US" sz="1200"/>
              <a:t>此处可选择流水时间段</a:t>
            </a:r>
            <a:endParaRPr lang="zh-CN" altLang="en-US" sz="1200"/>
          </a:p>
          <a:p>
            <a:r>
              <a:rPr lang="zh-CN" altLang="en-US" sz="1200"/>
              <a:t>筛选条件有：今日，昨日，当月</a:t>
            </a:r>
            <a:endParaRPr lang="zh-CN" altLang="en-US" sz="1200"/>
          </a:p>
        </p:txBody>
      </p:sp>
      <p:graphicFrame>
        <p:nvGraphicFramePr>
          <p:cNvPr id="23" name="表格 22"/>
          <p:cNvGraphicFramePr/>
          <p:nvPr/>
        </p:nvGraphicFramePr>
        <p:xfrm>
          <a:off x="4801870" y="2814320"/>
          <a:ext cx="809625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9625"/>
              </a:tblGrid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今日流水</a:t>
                      </a:r>
                      <a:r>
                        <a:rPr lang="en-US" altLang="zh-CN" sz="1000"/>
                        <a:t>↓</a:t>
                      </a:r>
                      <a:endParaRPr lang="en-US" altLang="zh-CN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今日流水</a:t>
                      </a:r>
                      <a:endParaRPr lang="zh-CN" altLang="en-US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昨日流水</a:t>
                      </a:r>
                      <a:endParaRPr lang="zh-CN" altLang="en-US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当月流水</a:t>
                      </a:r>
                      <a:endParaRPr lang="zh-CN" altLang="en-US" sz="100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6" name="矩形 55"/>
          <p:cNvSpPr/>
          <p:nvPr/>
        </p:nvSpPr>
        <p:spPr>
          <a:xfrm>
            <a:off x="165100" y="47625"/>
            <a:ext cx="3181350" cy="65455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所以缺德还想骗人</a:t>
            </a:r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165100" y="38100"/>
            <a:ext cx="318135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返回                                                                 首页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65125" y="562610"/>
            <a:ext cx="96520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输入玩家</a:t>
            </a:r>
            <a:r>
              <a:rPr lang="en-US" altLang="zh-CN" sz="1200"/>
              <a:t>ID:</a:t>
            </a:r>
            <a:endParaRPr lang="en-US" altLang="zh-CN" sz="1200"/>
          </a:p>
        </p:txBody>
      </p:sp>
      <p:sp>
        <p:nvSpPr>
          <p:cNvPr id="59" name="圆角矩形 58"/>
          <p:cNvSpPr/>
          <p:nvPr/>
        </p:nvSpPr>
        <p:spPr>
          <a:xfrm>
            <a:off x="1330325" y="466090"/>
            <a:ext cx="1905000" cy="32385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44805" y="942975"/>
            <a:ext cx="98552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查询时间段</a:t>
            </a:r>
            <a:r>
              <a:rPr lang="en-US" altLang="zh-CN" sz="1200"/>
              <a:t>:</a:t>
            </a:r>
            <a:endParaRPr lang="en-US" altLang="zh-CN" sz="1200"/>
          </a:p>
        </p:txBody>
      </p:sp>
      <p:sp>
        <p:nvSpPr>
          <p:cNvPr id="61" name="圆角矩形 60"/>
          <p:cNvSpPr/>
          <p:nvPr/>
        </p:nvSpPr>
        <p:spPr>
          <a:xfrm>
            <a:off x="1330325" y="895350"/>
            <a:ext cx="1905000" cy="3714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选择开始时间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1330325" y="1352550"/>
            <a:ext cx="1905000" cy="3714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选择结束时间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3" name="圆角矩形 62"/>
          <p:cNvSpPr/>
          <p:nvPr/>
        </p:nvSpPr>
        <p:spPr>
          <a:xfrm>
            <a:off x="400050" y="1809750"/>
            <a:ext cx="2710815" cy="3429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查询</a:t>
            </a:r>
            <a:endParaRPr lang="zh-CN" altLang="en-US" sz="1400"/>
          </a:p>
        </p:txBody>
      </p:sp>
      <p:sp>
        <p:nvSpPr>
          <p:cNvPr id="64" name="文本框 63"/>
          <p:cNvSpPr txBox="1"/>
          <p:nvPr/>
        </p:nvSpPr>
        <p:spPr>
          <a:xfrm>
            <a:off x="164465" y="2447290"/>
            <a:ext cx="31813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/>
              <a:t>当前列表</a:t>
            </a:r>
            <a:r>
              <a:rPr lang="zh-CN" altLang="en-US"/>
              <a:t>                                    </a:t>
            </a:r>
            <a:r>
              <a:rPr lang="zh-CN" altLang="en-US" sz="1000">
                <a:solidFill>
                  <a:srgbClr val="FF0000"/>
                </a:solidFill>
              </a:rPr>
              <a:t>今日流水</a:t>
            </a:r>
            <a:r>
              <a:rPr lang="en-US" altLang="zh-CN" sz="1000">
                <a:solidFill>
                  <a:srgbClr val="FF0000"/>
                </a:solidFill>
              </a:rPr>
              <a:t>↓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71450" y="2814320"/>
            <a:ext cx="3181350" cy="10966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6" name="笑脸 65"/>
          <p:cNvSpPr/>
          <p:nvPr/>
        </p:nvSpPr>
        <p:spPr>
          <a:xfrm>
            <a:off x="238125" y="3147695"/>
            <a:ext cx="495300" cy="476250"/>
          </a:xfrm>
          <a:prstGeom prst="smileyFac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733425" y="3022600"/>
            <a:ext cx="263207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1000"/>
              <a:t>ID:564523  </a:t>
            </a:r>
            <a:endParaRPr lang="en-US" altLang="zh-CN" sz="1000"/>
          </a:p>
          <a:p>
            <a:pPr algn="l"/>
            <a:r>
              <a:rPr lang="zh-CN" altLang="en-US" sz="1000"/>
              <a:t>昵称：</a:t>
            </a:r>
            <a:r>
              <a:rPr lang="en-US" altLang="zh-CN" sz="1000"/>
              <a:t>xx                                       </a:t>
            </a:r>
            <a:r>
              <a:rPr lang="zh-CN" altLang="en-US" sz="1000">
                <a:sym typeface="+mn-ea"/>
              </a:rPr>
              <a:t>日期：</a:t>
            </a:r>
            <a:r>
              <a:rPr lang="en-US" altLang="zh-CN" sz="1000">
                <a:sym typeface="+mn-ea"/>
              </a:rPr>
              <a:t>2017-6-9</a:t>
            </a:r>
            <a:endParaRPr lang="en-US" altLang="zh-CN" sz="1000"/>
          </a:p>
          <a:p>
            <a:pPr algn="l"/>
            <a:r>
              <a:rPr lang="zh-CN" altLang="en-US" sz="1000"/>
              <a:t>微信：</a:t>
            </a:r>
            <a:r>
              <a:rPr lang="en-US" altLang="zh-CN" sz="1000"/>
              <a:t>455655                              </a:t>
            </a:r>
            <a:r>
              <a:rPr lang="zh-CN" altLang="en-US" sz="1000"/>
              <a:t>积分：</a:t>
            </a:r>
            <a:r>
              <a:rPr lang="en-US" altLang="zh-CN" sz="1000"/>
              <a:t>789</a:t>
            </a:r>
            <a:endParaRPr lang="en-US" altLang="zh-CN" sz="1000"/>
          </a:p>
          <a:p>
            <a:pPr algn="l"/>
            <a:r>
              <a:rPr lang="zh-CN" altLang="en-US" sz="1000"/>
              <a:t>电话：</a:t>
            </a:r>
            <a:r>
              <a:rPr lang="en-US" altLang="zh-CN" sz="1000"/>
              <a:t>123456789                       </a:t>
            </a:r>
            <a:r>
              <a:rPr lang="zh-CN" altLang="en-US" sz="1000"/>
              <a:t>应给：</a:t>
            </a:r>
            <a:r>
              <a:rPr lang="en-US" altLang="zh-CN" sz="1000"/>
              <a:t>2.00</a:t>
            </a:r>
            <a:endParaRPr lang="en-US" altLang="zh-CN" sz="1000"/>
          </a:p>
        </p:txBody>
      </p:sp>
      <p:sp>
        <p:nvSpPr>
          <p:cNvPr id="68" name="矩形 67"/>
          <p:cNvSpPr/>
          <p:nvPr/>
        </p:nvSpPr>
        <p:spPr>
          <a:xfrm>
            <a:off x="164465" y="3920490"/>
            <a:ext cx="3181350" cy="10966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9" name="笑脸 68"/>
          <p:cNvSpPr/>
          <p:nvPr/>
        </p:nvSpPr>
        <p:spPr>
          <a:xfrm>
            <a:off x="238125" y="4258945"/>
            <a:ext cx="495300" cy="476250"/>
          </a:xfrm>
          <a:prstGeom prst="smileyFac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799465" y="4124325"/>
            <a:ext cx="260032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1000"/>
              <a:t>ID:564523  </a:t>
            </a:r>
            <a:endParaRPr lang="en-US" altLang="zh-CN" sz="1000"/>
          </a:p>
          <a:p>
            <a:pPr algn="l"/>
            <a:r>
              <a:rPr lang="zh-CN" altLang="en-US" sz="1000"/>
              <a:t>昵称：</a:t>
            </a:r>
            <a:r>
              <a:rPr lang="en-US" altLang="zh-CN" sz="1000"/>
              <a:t>xx                                     </a:t>
            </a:r>
            <a:r>
              <a:rPr lang="zh-CN" altLang="en-US" sz="1000">
                <a:sym typeface="+mn-ea"/>
              </a:rPr>
              <a:t>日期：</a:t>
            </a:r>
            <a:r>
              <a:rPr lang="en-US" altLang="zh-CN" sz="1000">
                <a:sym typeface="+mn-ea"/>
              </a:rPr>
              <a:t>2017-6-9</a:t>
            </a:r>
            <a:endParaRPr lang="en-US" altLang="zh-CN" sz="1000"/>
          </a:p>
          <a:p>
            <a:pPr algn="l"/>
            <a:r>
              <a:rPr lang="zh-CN" altLang="en-US" sz="1000"/>
              <a:t>微信：</a:t>
            </a:r>
            <a:r>
              <a:rPr lang="en-US" altLang="zh-CN" sz="1000"/>
              <a:t>455655                            </a:t>
            </a:r>
            <a:r>
              <a:rPr lang="zh-CN" altLang="en-US" sz="1000"/>
              <a:t>积分：</a:t>
            </a:r>
            <a:r>
              <a:rPr lang="en-US" altLang="zh-CN" sz="1000"/>
              <a:t>789</a:t>
            </a:r>
            <a:endParaRPr lang="en-US" altLang="zh-CN" sz="1000"/>
          </a:p>
          <a:p>
            <a:pPr algn="l"/>
            <a:r>
              <a:rPr lang="zh-CN" altLang="en-US" sz="1000"/>
              <a:t>电话：</a:t>
            </a:r>
            <a:r>
              <a:rPr lang="en-US" altLang="zh-CN" sz="1000"/>
              <a:t>123456789                     </a:t>
            </a:r>
            <a:r>
              <a:rPr lang="zh-CN" altLang="en-US" sz="1000"/>
              <a:t>应给代理：</a:t>
            </a:r>
            <a:r>
              <a:rPr lang="en-US" altLang="zh-CN" sz="1000"/>
              <a:t>2.00</a:t>
            </a:r>
            <a:endParaRPr lang="en-US" altLang="zh-CN" sz="1000"/>
          </a:p>
        </p:txBody>
      </p:sp>
      <p:sp>
        <p:nvSpPr>
          <p:cNvPr id="71" name="矩形 70"/>
          <p:cNvSpPr/>
          <p:nvPr/>
        </p:nvSpPr>
        <p:spPr>
          <a:xfrm>
            <a:off x="171450" y="5026660"/>
            <a:ext cx="3181350" cy="10966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2" name="笑脸 71"/>
          <p:cNvSpPr/>
          <p:nvPr/>
        </p:nvSpPr>
        <p:spPr>
          <a:xfrm>
            <a:off x="238125" y="5276215"/>
            <a:ext cx="495300" cy="476250"/>
          </a:xfrm>
          <a:prstGeom prst="smileyFac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4" name="文本框 73"/>
          <p:cNvSpPr txBox="1"/>
          <p:nvPr/>
        </p:nvSpPr>
        <p:spPr>
          <a:xfrm>
            <a:off x="238125" y="6248400"/>
            <a:ext cx="94996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合计：</a:t>
            </a:r>
            <a:r>
              <a:rPr lang="en-US" altLang="zh-CN" sz="1200"/>
              <a:t>¥500</a:t>
            </a:r>
            <a:endParaRPr lang="en-US" altLang="zh-CN" sz="1200"/>
          </a:p>
        </p:txBody>
      </p:sp>
      <p:sp>
        <p:nvSpPr>
          <p:cNvPr id="75" name="圆角矩形 74"/>
          <p:cNvSpPr/>
          <p:nvPr/>
        </p:nvSpPr>
        <p:spPr>
          <a:xfrm>
            <a:off x="2659380" y="6179185"/>
            <a:ext cx="620395" cy="337185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提现</a:t>
            </a:r>
            <a:endParaRPr lang="zh-CN" altLang="en-US" sz="1400"/>
          </a:p>
        </p:txBody>
      </p:sp>
      <p:sp>
        <p:nvSpPr>
          <p:cNvPr id="73" name="文本框 72"/>
          <p:cNvSpPr txBox="1"/>
          <p:nvPr/>
        </p:nvSpPr>
        <p:spPr>
          <a:xfrm>
            <a:off x="806450" y="5201920"/>
            <a:ext cx="260350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1000"/>
              <a:t>ID:564523  </a:t>
            </a:r>
            <a:endParaRPr lang="en-US" altLang="zh-CN" sz="1000"/>
          </a:p>
          <a:p>
            <a:pPr algn="l"/>
            <a:r>
              <a:rPr lang="zh-CN" altLang="en-US" sz="1000"/>
              <a:t>昵称：</a:t>
            </a:r>
            <a:r>
              <a:rPr lang="en-US" altLang="zh-CN" sz="1000"/>
              <a:t>xx                                      </a:t>
            </a:r>
            <a:r>
              <a:rPr lang="zh-CN" altLang="en-US" sz="1000">
                <a:sym typeface="+mn-ea"/>
              </a:rPr>
              <a:t>日期：</a:t>
            </a:r>
            <a:r>
              <a:rPr lang="en-US" altLang="zh-CN" sz="1000">
                <a:sym typeface="+mn-ea"/>
              </a:rPr>
              <a:t>2017-6-9</a:t>
            </a:r>
            <a:endParaRPr lang="en-US" altLang="zh-CN" sz="1000"/>
          </a:p>
          <a:p>
            <a:pPr algn="l"/>
            <a:r>
              <a:rPr lang="zh-CN" altLang="en-US" sz="1000"/>
              <a:t>微信：</a:t>
            </a:r>
            <a:r>
              <a:rPr lang="en-US" altLang="zh-CN" sz="1000"/>
              <a:t>455655                             </a:t>
            </a:r>
            <a:r>
              <a:rPr lang="zh-CN" altLang="en-US" sz="1000"/>
              <a:t>积分：</a:t>
            </a:r>
            <a:r>
              <a:rPr lang="en-US" altLang="zh-CN" sz="1000"/>
              <a:t>789</a:t>
            </a:r>
            <a:endParaRPr lang="en-US" altLang="zh-CN" sz="1000"/>
          </a:p>
          <a:p>
            <a:pPr algn="l"/>
            <a:r>
              <a:rPr lang="zh-CN" altLang="en-US" sz="1000"/>
              <a:t>电话：</a:t>
            </a:r>
            <a:r>
              <a:rPr lang="en-US" altLang="zh-CN" sz="1000"/>
              <a:t>123456789                      </a:t>
            </a:r>
            <a:r>
              <a:rPr lang="zh-CN" altLang="en-US" sz="1000"/>
              <a:t>应给：</a:t>
            </a:r>
            <a:r>
              <a:rPr lang="en-US" altLang="zh-CN" sz="1000"/>
              <a:t>2.00</a:t>
            </a:r>
            <a:endParaRPr lang="en-US" altLang="zh-CN" sz="1000"/>
          </a:p>
        </p:txBody>
      </p:sp>
      <p:sp>
        <p:nvSpPr>
          <p:cNvPr id="2" name="文本框 1"/>
          <p:cNvSpPr txBox="1"/>
          <p:nvPr/>
        </p:nvSpPr>
        <p:spPr>
          <a:xfrm>
            <a:off x="3438525" y="4518025"/>
            <a:ext cx="3535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流水表格字段：玩家</a:t>
            </a:r>
            <a:r>
              <a:rPr lang="en-US" altLang="zh-CN" sz="1200"/>
              <a:t>ID</a:t>
            </a:r>
            <a:r>
              <a:rPr lang="zh-CN" altLang="en-US" sz="1200"/>
              <a:t>，玩家昵称，玩家微信号</a:t>
            </a:r>
            <a:endParaRPr lang="zh-CN" altLang="en-US" sz="1200"/>
          </a:p>
          <a:p>
            <a:r>
              <a:rPr lang="zh-CN" altLang="en-US" sz="1200"/>
              <a:t>玩家手机号码，日期，积分（赢局得到的星星数）</a:t>
            </a:r>
            <a:endParaRPr lang="zh-CN" altLang="en-US" sz="1200"/>
          </a:p>
          <a:p>
            <a:r>
              <a:rPr lang="zh-CN" altLang="en-US" sz="1200"/>
              <a:t>应给抽成金额</a:t>
            </a:r>
            <a:endParaRPr lang="zh-CN" altLang="en-US" sz="1200"/>
          </a:p>
        </p:txBody>
      </p:sp>
      <p:graphicFrame>
        <p:nvGraphicFramePr>
          <p:cNvPr id="3" name="表格 2"/>
          <p:cNvGraphicFramePr/>
          <p:nvPr/>
        </p:nvGraphicFramePr>
        <p:xfrm>
          <a:off x="164465" y="2152650"/>
          <a:ext cx="318135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675"/>
                <a:gridCol w="1590675"/>
              </a:tblGrid>
              <a:tr h="3810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绑定玩家</a:t>
                      </a:r>
                      <a:endParaRPr lang="zh-CN" altLang="en-US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下级代理</a:t>
                      </a:r>
                      <a:endParaRPr lang="zh-CN" altLang="en-US" sz="120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4" name="直接箭头连接符 3"/>
          <p:cNvCxnSpPr>
            <a:endCxn id="22" idx="1"/>
          </p:cNvCxnSpPr>
          <p:nvPr/>
        </p:nvCxnSpPr>
        <p:spPr>
          <a:xfrm flipV="1">
            <a:off x="3399790" y="2413000"/>
            <a:ext cx="480060" cy="3213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974205" y="189230"/>
            <a:ext cx="3181350" cy="6581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所以缺德还想骗人</a:t>
            </a: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974205" y="179705"/>
            <a:ext cx="318135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返回                                                                  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首页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                                                                  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002145" y="655955"/>
            <a:ext cx="96520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输入玩家</a:t>
            </a:r>
            <a:r>
              <a:rPr lang="en-US" altLang="zh-CN" sz="1200"/>
              <a:t>ID:</a:t>
            </a:r>
            <a:endParaRPr lang="en-US" altLang="zh-CN" sz="1200"/>
          </a:p>
        </p:txBody>
      </p:sp>
      <p:sp>
        <p:nvSpPr>
          <p:cNvPr id="16" name="圆角矩形 15"/>
          <p:cNvSpPr/>
          <p:nvPr/>
        </p:nvSpPr>
        <p:spPr>
          <a:xfrm>
            <a:off x="7958455" y="1036955"/>
            <a:ext cx="1905000" cy="3714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选择开始时间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7948930" y="1454150"/>
            <a:ext cx="1905000" cy="3714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选择结束时间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7967980" y="631825"/>
            <a:ext cx="1905000" cy="32385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002145" y="1036955"/>
            <a:ext cx="98552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查询时间段</a:t>
            </a:r>
            <a:r>
              <a:rPr lang="en-US" altLang="zh-CN" sz="1200"/>
              <a:t>:</a:t>
            </a:r>
            <a:endParaRPr lang="en-US" altLang="zh-CN" sz="1200"/>
          </a:p>
        </p:txBody>
      </p:sp>
      <p:sp>
        <p:nvSpPr>
          <p:cNvPr id="6" name="圆角矩形 5"/>
          <p:cNvSpPr/>
          <p:nvPr/>
        </p:nvSpPr>
        <p:spPr>
          <a:xfrm>
            <a:off x="7251065" y="1922780"/>
            <a:ext cx="2710815" cy="3429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查询</a:t>
            </a:r>
            <a:endParaRPr lang="zh-CN" altLang="en-US" sz="1400"/>
          </a:p>
        </p:txBody>
      </p:sp>
      <p:sp>
        <p:nvSpPr>
          <p:cNvPr id="7" name="文本框 6"/>
          <p:cNvSpPr txBox="1"/>
          <p:nvPr/>
        </p:nvSpPr>
        <p:spPr>
          <a:xfrm>
            <a:off x="7037705" y="6393815"/>
            <a:ext cx="94996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合计：</a:t>
            </a:r>
            <a:r>
              <a:rPr lang="en-US" altLang="zh-CN" sz="1200"/>
              <a:t>¥500</a:t>
            </a:r>
            <a:endParaRPr lang="en-US" altLang="zh-CN" sz="1200"/>
          </a:p>
        </p:txBody>
      </p:sp>
      <p:sp>
        <p:nvSpPr>
          <p:cNvPr id="10" name="圆角矩形 9"/>
          <p:cNvSpPr/>
          <p:nvPr/>
        </p:nvSpPr>
        <p:spPr>
          <a:xfrm>
            <a:off x="9420860" y="6370320"/>
            <a:ext cx="620395" cy="337185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提现</a:t>
            </a:r>
            <a:endParaRPr lang="zh-CN" altLang="en-US" sz="1400"/>
          </a:p>
        </p:txBody>
      </p:sp>
      <p:sp>
        <p:nvSpPr>
          <p:cNvPr id="11" name="矩形 10"/>
          <p:cNvSpPr/>
          <p:nvPr/>
        </p:nvSpPr>
        <p:spPr>
          <a:xfrm>
            <a:off x="6974205" y="2995930"/>
            <a:ext cx="3181350" cy="10966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510780" y="3101340"/>
            <a:ext cx="2574925" cy="8604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1000"/>
              <a:t>ID:564523                                     </a:t>
            </a:r>
            <a:endParaRPr lang="en-US" altLang="zh-CN" sz="1000"/>
          </a:p>
          <a:p>
            <a:pPr algn="l"/>
            <a:r>
              <a:rPr lang="zh-CN" altLang="en-US" sz="1000"/>
              <a:t>昵称：</a:t>
            </a:r>
            <a:r>
              <a:rPr lang="en-US" altLang="zh-CN" sz="1000"/>
              <a:t>xx                                      </a:t>
            </a:r>
            <a:endParaRPr lang="en-US" altLang="zh-CN" sz="1000"/>
          </a:p>
          <a:p>
            <a:pPr algn="l"/>
            <a:r>
              <a:rPr lang="zh-CN" altLang="en-US" sz="1000"/>
              <a:t>微信：</a:t>
            </a:r>
            <a:r>
              <a:rPr lang="en-US" altLang="zh-CN" sz="1000"/>
              <a:t>455655                                   </a:t>
            </a:r>
            <a:r>
              <a:rPr lang="zh-CN" altLang="en-US" sz="1000"/>
              <a:t>已得</a:t>
            </a:r>
            <a:r>
              <a:rPr lang="zh-CN" altLang="en-US" sz="1000"/>
              <a:t>：</a:t>
            </a:r>
            <a:r>
              <a:rPr lang="en-US" altLang="zh-CN" sz="1000"/>
              <a:t>3.00</a:t>
            </a:r>
            <a:endParaRPr lang="en-US" altLang="zh-CN" sz="1000"/>
          </a:p>
          <a:p>
            <a:pPr algn="l"/>
            <a:r>
              <a:rPr lang="zh-CN" altLang="en-US" sz="1000"/>
              <a:t>电话：</a:t>
            </a:r>
            <a:r>
              <a:rPr lang="en-US" altLang="zh-CN" sz="1000"/>
              <a:t>123456789                             </a:t>
            </a:r>
            <a:r>
              <a:rPr lang="zh-CN" altLang="en-US" sz="1000"/>
              <a:t>应给：</a:t>
            </a:r>
            <a:r>
              <a:rPr lang="en-US" altLang="zh-CN" sz="1000"/>
              <a:t>2.00</a:t>
            </a:r>
            <a:endParaRPr lang="en-US" altLang="zh-CN" sz="1000"/>
          </a:p>
          <a:p>
            <a:pPr algn="l"/>
            <a:r>
              <a:rPr lang="zh-CN" altLang="en-US" sz="1000"/>
              <a:t>日期：</a:t>
            </a:r>
            <a:r>
              <a:rPr lang="en-US" altLang="zh-CN" sz="1000"/>
              <a:t>2017-6-9</a:t>
            </a:r>
            <a:endParaRPr lang="en-US" altLang="zh-CN" sz="1000"/>
          </a:p>
        </p:txBody>
      </p:sp>
      <p:sp>
        <p:nvSpPr>
          <p:cNvPr id="89" name="笑脸 88"/>
          <p:cNvSpPr/>
          <p:nvPr/>
        </p:nvSpPr>
        <p:spPr>
          <a:xfrm>
            <a:off x="7015480" y="3312160"/>
            <a:ext cx="495300" cy="476250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974205" y="4102100"/>
            <a:ext cx="3181350" cy="10966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笑脸 23"/>
          <p:cNvSpPr/>
          <p:nvPr/>
        </p:nvSpPr>
        <p:spPr>
          <a:xfrm>
            <a:off x="7015480" y="4408170"/>
            <a:ext cx="495300" cy="476250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7510780" y="4201160"/>
            <a:ext cx="2546350" cy="8604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1000"/>
              <a:t>ID:564523                                     </a:t>
            </a:r>
            <a:endParaRPr lang="en-US" altLang="zh-CN" sz="1000"/>
          </a:p>
          <a:p>
            <a:pPr algn="l"/>
            <a:r>
              <a:rPr lang="zh-CN" altLang="en-US" sz="1000"/>
              <a:t>昵称：</a:t>
            </a:r>
            <a:r>
              <a:rPr lang="en-US" altLang="zh-CN" sz="1000"/>
              <a:t>xx                                      </a:t>
            </a:r>
            <a:endParaRPr lang="en-US" altLang="zh-CN" sz="1000"/>
          </a:p>
          <a:p>
            <a:pPr algn="l"/>
            <a:r>
              <a:rPr lang="zh-CN" altLang="en-US" sz="1000"/>
              <a:t>微信：</a:t>
            </a:r>
            <a:r>
              <a:rPr lang="en-US" altLang="zh-CN" sz="1000"/>
              <a:t>455655                                  </a:t>
            </a:r>
            <a:r>
              <a:rPr lang="zh-CN" altLang="en-US" sz="1000"/>
              <a:t>已得：</a:t>
            </a:r>
            <a:r>
              <a:rPr lang="en-US" altLang="zh-CN" sz="1000"/>
              <a:t>3.00</a:t>
            </a:r>
            <a:endParaRPr lang="en-US" altLang="zh-CN" sz="1000"/>
          </a:p>
          <a:p>
            <a:pPr algn="l"/>
            <a:r>
              <a:rPr lang="zh-CN" altLang="en-US" sz="1000"/>
              <a:t>电话：</a:t>
            </a:r>
            <a:r>
              <a:rPr lang="en-US" altLang="zh-CN" sz="1000"/>
              <a:t>123456789                            </a:t>
            </a:r>
            <a:r>
              <a:rPr lang="zh-CN" altLang="en-US" sz="1000"/>
              <a:t>应给：</a:t>
            </a:r>
            <a:r>
              <a:rPr lang="en-US" altLang="zh-CN" sz="1000"/>
              <a:t>2.00</a:t>
            </a:r>
            <a:endParaRPr lang="en-US" altLang="zh-CN" sz="1000"/>
          </a:p>
          <a:p>
            <a:pPr algn="l"/>
            <a:r>
              <a:rPr lang="zh-CN" altLang="en-US" sz="1000"/>
              <a:t>日期：</a:t>
            </a:r>
            <a:r>
              <a:rPr lang="en-US" altLang="zh-CN" sz="1000"/>
              <a:t>2017-6-9</a:t>
            </a:r>
            <a:endParaRPr lang="en-US" altLang="zh-CN" sz="1000"/>
          </a:p>
        </p:txBody>
      </p:sp>
      <p:sp>
        <p:nvSpPr>
          <p:cNvPr id="34" name="矩形 33"/>
          <p:cNvSpPr/>
          <p:nvPr/>
        </p:nvSpPr>
        <p:spPr>
          <a:xfrm>
            <a:off x="6974205" y="5208270"/>
            <a:ext cx="3181350" cy="10966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笑脸 35"/>
          <p:cNvSpPr/>
          <p:nvPr/>
        </p:nvSpPr>
        <p:spPr>
          <a:xfrm>
            <a:off x="7037705" y="5532120"/>
            <a:ext cx="495300" cy="476250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7510780" y="5278755"/>
            <a:ext cx="2582545" cy="8604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1000"/>
              <a:t>ID:564523                                     </a:t>
            </a:r>
            <a:endParaRPr lang="en-US" altLang="zh-CN" sz="1000"/>
          </a:p>
          <a:p>
            <a:pPr algn="l"/>
            <a:r>
              <a:rPr lang="zh-CN" altLang="en-US" sz="1000"/>
              <a:t>昵称：</a:t>
            </a:r>
            <a:r>
              <a:rPr lang="en-US" altLang="zh-CN" sz="1000"/>
              <a:t>xx                                     </a:t>
            </a:r>
            <a:endParaRPr lang="en-US" altLang="zh-CN" sz="1000"/>
          </a:p>
          <a:p>
            <a:pPr algn="l"/>
            <a:r>
              <a:rPr lang="zh-CN" altLang="en-US" sz="1000"/>
              <a:t>微信：</a:t>
            </a:r>
            <a:r>
              <a:rPr lang="en-US" altLang="zh-CN" sz="1000"/>
              <a:t>455655                                    </a:t>
            </a:r>
            <a:r>
              <a:rPr lang="zh-CN" altLang="en-US" sz="1000"/>
              <a:t>已得：</a:t>
            </a:r>
            <a:r>
              <a:rPr lang="en-US" altLang="zh-CN" sz="1000"/>
              <a:t>3.00</a:t>
            </a:r>
            <a:endParaRPr lang="en-US" altLang="zh-CN" sz="1000"/>
          </a:p>
          <a:p>
            <a:pPr algn="l"/>
            <a:r>
              <a:rPr lang="zh-CN" altLang="en-US" sz="1000"/>
              <a:t>电话：</a:t>
            </a:r>
            <a:r>
              <a:rPr lang="en-US" altLang="zh-CN" sz="1000"/>
              <a:t>123456789                             </a:t>
            </a:r>
            <a:r>
              <a:rPr lang="zh-CN" altLang="en-US" sz="1000"/>
              <a:t>应给：</a:t>
            </a:r>
            <a:r>
              <a:rPr lang="en-US" altLang="zh-CN" sz="1000"/>
              <a:t>2.00</a:t>
            </a:r>
            <a:endParaRPr lang="en-US" altLang="zh-CN" sz="1000"/>
          </a:p>
          <a:p>
            <a:pPr algn="l"/>
            <a:r>
              <a:rPr lang="zh-CN" altLang="en-US" sz="1000"/>
              <a:t>日期：</a:t>
            </a:r>
            <a:r>
              <a:rPr lang="en-US" altLang="zh-CN" sz="1000"/>
              <a:t>2017-6-9</a:t>
            </a:r>
            <a:endParaRPr lang="en-US" altLang="zh-CN" sz="1000"/>
          </a:p>
        </p:txBody>
      </p:sp>
      <p:sp>
        <p:nvSpPr>
          <p:cNvPr id="43" name="文本框 42"/>
          <p:cNvSpPr txBox="1"/>
          <p:nvPr/>
        </p:nvSpPr>
        <p:spPr>
          <a:xfrm>
            <a:off x="10155555" y="2395220"/>
            <a:ext cx="2164080" cy="1938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1200">
                <a:sym typeface="+mn-ea"/>
              </a:rPr>
              <a:t>代理流水表格相对玩家流水</a:t>
            </a:r>
            <a:endParaRPr lang="zh-CN" altLang="en-US" sz="1200">
              <a:sym typeface="+mn-ea"/>
            </a:endParaRPr>
          </a:p>
          <a:p>
            <a:pPr algn="l"/>
            <a:r>
              <a:rPr lang="zh-CN" altLang="en-US" sz="1200">
                <a:sym typeface="+mn-ea"/>
              </a:rPr>
              <a:t>表格字段有所改变，其他相同</a:t>
            </a:r>
            <a:endParaRPr lang="zh-CN" altLang="en-US" sz="1200">
              <a:sym typeface="+mn-ea"/>
            </a:endParaRPr>
          </a:p>
          <a:p>
            <a:pPr algn="l"/>
            <a:endParaRPr lang="zh-CN" altLang="en-US" sz="1200">
              <a:sym typeface="+mn-ea"/>
            </a:endParaRPr>
          </a:p>
          <a:p>
            <a:pPr algn="l"/>
            <a:endParaRPr lang="zh-CN" altLang="en-US" sz="1200">
              <a:sym typeface="+mn-ea"/>
            </a:endParaRPr>
          </a:p>
          <a:p>
            <a:pPr algn="l"/>
            <a:endParaRPr lang="zh-CN" altLang="en-US" sz="1200">
              <a:sym typeface="+mn-ea"/>
            </a:endParaRPr>
          </a:p>
          <a:p>
            <a:pPr algn="l"/>
            <a:endParaRPr lang="zh-CN" altLang="en-US" sz="1200">
              <a:sym typeface="+mn-ea"/>
            </a:endParaRPr>
          </a:p>
          <a:p>
            <a:pPr algn="l"/>
            <a:r>
              <a:rPr lang="zh-CN" altLang="en-US" sz="1200">
                <a:sym typeface="+mn-ea"/>
              </a:rPr>
              <a:t>流水表格字段：代理</a:t>
            </a:r>
            <a:r>
              <a:rPr lang="en-US" altLang="zh-CN" sz="1200">
                <a:sym typeface="+mn-ea"/>
              </a:rPr>
              <a:t>ID</a:t>
            </a:r>
            <a:r>
              <a:rPr lang="zh-CN" altLang="en-US" sz="1200">
                <a:sym typeface="+mn-ea"/>
              </a:rPr>
              <a:t>，</a:t>
            </a:r>
            <a:endParaRPr lang="zh-CN" altLang="en-US" sz="1200">
              <a:sym typeface="+mn-ea"/>
            </a:endParaRPr>
          </a:p>
          <a:p>
            <a:pPr algn="l"/>
            <a:r>
              <a:rPr lang="zh-CN" altLang="en-US" sz="1200">
                <a:sym typeface="+mn-ea"/>
              </a:rPr>
              <a:t>代理昵称，代理电话，</a:t>
            </a:r>
            <a:endParaRPr lang="zh-CN" altLang="en-US" sz="1200">
              <a:sym typeface="+mn-ea"/>
            </a:endParaRPr>
          </a:p>
          <a:p>
            <a:pPr algn="l"/>
            <a:r>
              <a:rPr lang="zh-CN" altLang="en-US" sz="1200">
                <a:sym typeface="+mn-ea"/>
              </a:rPr>
              <a:t>日期，代理得到的金额，</a:t>
            </a:r>
            <a:endParaRPr lang="zh-CN" altLang="en-US" sz="1200">
              <a:sym typeface="+mn-ea"/>
            </a:endParaRPr>
          </a:p>
          <a:p>
            <a:pPr algn="l"/>
            <a:r>
              <a:rPr lang="zh-CN" altLang="en-US" sz="1200"/>
              <a:t>代理应给我的金额</a:t>
            </a:r>
            <a:endParaRPr lang="zh-CN" altLang="en-US" sz="1200"/>
          </a:p>
        </p:txBody>
      </p:sp>
      <p:sp>
        <p:nvSpPr>
          <p:cNvPr id="44" name="文本框 43"/>
          <p:cNvSpPr txBox="1"/>
          <p:nvPr/>
        </p:nvSpPr>
        <p:spPr>
          <a:xfrm>
            <a:off x="4009390" y="1724025"/>
            <a:ext cx="7924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切换查看</a:t>
            </a:r>
            <a:endParaRPr lang="zh-CN" altLang="en-US" sz="1200"/>
          </a:p>
        </p:txBody>
      </p:sp>
      <p:graphicFrame>
        <p:nvGraphicFramePr>
          <p:cNvPr id="45" name="表格 44"/>
          <p:cNvGraphicFramePr/>
          <p:nvPr/>
        </p:nvGraphicFramePr>
        <p:xfrm>
          <a:off x="6974205" y="2281555"/>
          <a:ext cx="318135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675"/>
                <a:gridCol w="1590675"/>
              </a:tblGrid>
              <a:tr h="3810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绑定玩家</a:t>
                      </a:r>
                      <a:endParaRPr lang="zh-CN" altLang="en-US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下级代理</a:t>
                      </a:r>
                      <a:endParaRPr lang="zh-CN" altLang="en-US" sz="120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6" name="文本框 45"/>
          <p:cNvSpPr txBox="1"/>
          <p:nvPr/>
        </p:nvSpPr>
        <p:spPr>
          <a:xfrm>
            <a:off x="6974205" y="2627630"/>
            <a:ext cx="31813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/>
              <a:t>当前列表</a:t>
            </a:r>
            <a:r>
              <a:rPr lang="zh-CN" altLang="en-US"/>
              <a:t>                                    </a:t>
            </a:r>
            <a:r>
              <a:rPr lang="zh-CN" altLang="en-US" sz="1000">
                <a:solidFill>
                  <a:srgbClr val="FF0000"/>
                </a:solidFill>
              </a:rPr>
              <a:t>今日流水</a:t>
            </a:r>
            <a:r>
              <a:rPr lang="en-US" altLang="zh-CN" sz="1000">
                <a:solidFill>
                  <a:srgbClr val="FF0000"/>
                </a:solidFill>
              </a:rPr>
              <a:t>↓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394200" y="6339205"/>
            <a:ext cx="24587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>
                <a:sym typeface="+mn-ea"/>
              </a:rPr>
              <a:t>下级代理</a:t>
            </a:r>
            <a:r>
              <a:rPr lang="en-US" altLang="zh-CN" b="1">
                <a:sym typeface="+mn-ea"/>
              </a:rPr>
              <a:t>—</a:t>
            </a:r>
            <a:r>
              <a:rPr lang="zh-CN" altLang="en-US" b="1">
                <a:sym typeface="+mn-ea"/>
              </a:rPr>
              <a:t>收入流水页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314960" y="219075"/>
            <a:ext cx="3270885" cy="589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所以缺德还想骗人</a:t>
            </a:r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14960" y="6115050"/>
            <a:ext cx="291846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>
                <a:sym typeface="+mn-ea"/>
              </a:rPr>
              <a:t>绑定玩家</a:t>
            </a:r>
            <a:r>
              <a:rPr lang="en-US" altLang="zh-CN" b="1">
                <a:sym typeface="+mn-ea"/>
              </a:rPr>
              <a:t>—</a:t>
            </a:r>
            <a:r>
              <a:rPr lang="zh-CN" altLang="en-US" b="1">
                <a:sym typeface="+mn-ea"/>
              </a:rPr>
              <a:t>提现订单页</a:t>
            </a:r>
            <a:endParaRPr lang="zh-CN" altLang="en-US" b="1">
              <a:sym typeface="+mn-ea"/>
            </a:endParaRPr>
          </a:p>
          <a:p>
            <a:pPr algn="l"/>
            <a:r>
              <a:rPr lang="zh-CN" altLang="en-US" b="1">
                <a:sym typeface="+mn-ea"/>
              </a:rPr>
              <a:t>下级代理</a:t>
            </a:r>
            <a:r>
              <a:rPr lang="en-US" altLang="zh-CN" b="1">
                <a:sym typeface="+mn-ea"/>
              </a:rPr>
              <a:t>—</a:t>
            </a:r>
            <a:r>
              <a:rPr lang="zh-CN" altLang="en-US" b="1">
                <a:sym typeface="+mn-ea"/>
              </a:rPr>
              <a:t>提现订单页同上</a:t>
            </a:r>
            <a:endParaRPr lang="zh-CN" altLang="en-US"/>
          </a:p>
        </p:txBody>
      </p:sp>
      <p:graphicFrame>
        <p:nvGraphicFramePr>
          <p:cNvPr id="4" name="表格 3"/>
          <p:cNvGraphicFramePr/>
          <p:nvPr/>
        </p:nvGraphicFramePr>
        <p:xfrm>
          <a:off x="358775" y="2047875"/>
          <a:ext cx="318262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5655"/>
                <a:gridCol w="795655"/>
                <a:gridCol w="795655"/>
                <a:gridCol w="795655"/>
              </a:tblGrid>
              <a:tr h="33909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订单编号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订单日期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订单金额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800"/>
                        <a:t>订单状态</a:t>
                      </a:r>
                      <a:r>
                        <a:rPr lang="en-US" altLang="zh-CN" sz="800"/>
                        <a:t>↓</a:t>
                      </a:r>
                      <a:endParaRPr lang="en-US" altLang="zh-CN" sz="800"/>
                    </a:p>
                  </a:txBody>
                  <a:tcPr/>
                </a:tc>
              </a:tr>
              <a:tr h="37719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/>
                        <a:t>1234567</a:t>
                      </a:r>
                      <a:endParaRPr lang="en-US" altLang="zh-CN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/>
                        <a:t>2017.12.30</a:t>
                      </a:r>
                      <a:endParaRPr lang="en-US" altLang="zh-CN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/>
                        <a:t>600.00</a:t>
                      </a:r>
                      <a:endParaRPr lang="en-US" altLang="zh-CN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审核中</a:t>
                      </a:r>
                      <a:endParaRPr lang="zh-CN" altLang="en-US" sz="1000"/>
                    </a:p>
                  </a:txBody>
                  <a:tcPr/>
                </a:tc>
              </a:tr>
              <a:tr h="37719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1234567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2017.12.30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600.00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提现成功</a:t>
                      </a:r>
                      <a:endParaRPr lang="zh-CN" altLang="en-US" sz="1000"/>
                    </a:p>
                  </a:txBody>
                  <a:tcPr/>
                </a:tc>
              </a:tr>
              <a:tr h="37719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1234567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2017.12.30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600.00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被冻结</a:t>
                      </a:r>
                      <a:endParaRPr lang="zh-CN" altLang="en-US" sz="8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719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1234567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2017.12.30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600.00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提现失败</a:t>
                      </a:r>
                      <a:endParaRPr lang="zh-CN" altLang="en-US" sz="1000"/>
                    </a:p>
                  </a:txBody>
                  <a:tcPr/>
                </a:tc>
              </a:tr>
              <a:tr h="37719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1234567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2017.12.30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600.00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审核中</a:t>
                      </a:r>
                      <a:endParaRPr lang="zh-CN" altLang="en-US" sz="1000"/>
                    </a:p>
                  </a:txBody>
                  <a:tcPr/>
                </a:tc>
              </a:tr>
              <a:tr h="37719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1234567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2017.12.30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600.00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审核中</a:t>
                      </a:r>
                      <a:endParaRPr lang="zh-CN" altLang="en-US" sz="1000">
                        <a:sym typeface="+mn-ea"/>
                      </a:endParaRPr>
                    </a:p>
                  </a:txBody>
                  <a:tcPr/>
                </a:tc>
              </a:tr>
              <a:tr h="377190">
                <a:tc>
                  <a:txBody>
                    <a:bodyPr/>
                    <a:p>
                      <a:pPr>
                        <a:buNone/>
                      </a:pP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000">
                        <a:sym typeface="+mn-ea"/>
                      </a:endParaRPr>
                    </a:p>
                  </a:txBody>
                  <a:tcPr/>
                </a:tc>
              </a:tr>
              <a:tr h="377190">
                <a:tc>
                  <a:txBody>
                    <a:bodyPr/>
                    <a:p>
                      <a:pPr>
                        <a:buNone/>
                      </a:pP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000">
                        <a:sym typeface="+mn-ea"/>
                      </a:endParaRPr>
                    </a:p>
                  </a:txBody>
                  <a:tcPr/>
                </a:tc>
              </a:tr>
              <a:tr h="377190">
                <a:tc>
                  <a:txBody>
                    <a:bodyPr/>
                    <a:p>
                      <a:pPr>
                        <a:buNone/>
                      </a:pP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000"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358775" y="381000"/>
            <a:ext cx="98552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查询时间段</a:t>
            </a:r>
            <a:r>
              <a:rPr lang="en-US" altLang="zh-CN" sz="1200"/>
              <a:t>:</a:t>
            </a:r>
            <a:endParaRPr lang="en-US" altLang="zh-CN" sz="1200"/>
          </a:p>
        </p:txBody>
      </p:sp>
      <p:sp>
        <p:nvSpPr>
          <p:cNvPr id="10" name="圆角矩形 9"/>
          <p:cNvSpPr/>
          <p:nvPr/>
        </p:nvSpPr>
        <p:spPr>
          <a:xfrm>
            <a:off x="1451610" y="333375"/>
            <a:ext cx="1905000" cy="3714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选择开始时间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451610" y="828675"/>
            <a:ext cx="1905000" cy="3714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选择结束时间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94995" y="1323975"/>
            <a:ext cx="2710815" cy="3429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查询</a:t>
            </a:r>
            <a:endParaRPr lang="zh-CN" altLang="en-US" sz="1400"/>
          </a:p>
        </p:txBody>
      </p:sp>
      <p:sp>
        <p:nvSpPr>
          <p:cNvPr id="21" name="文本框 20"/>
          <p:cNvSpPr txBox="1"/>
          <p:nvPr/>
        </p:nvSpPr>
        <p:spPr>
          <a:xfrm>
            <a:off x="3585845" y="656590"/>
            <a:ext cx="15544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查询条件为：时间段</a:t>
            </a:r>
            <a:endParaRPr lang="zh-CN" altLang="en-US" sz="1200"/>
          </a:p>
          <a:p>
            <a:endParaRPr lang="en-US" altLang="zh-CN" sz="1200"/>
          </a:p>
          <a:p>
            <a:endParaRPr lang="en-US" altLang="zh-CN" sz="1200"/>
          </a:p>
          <a:p>
            <a:endParaRPr lang="en-US" altLang="zh-CN" sz="1200"/>
          </a:p>
          <a:p>
            <a:endParaRPr lang="en-US" altLang="zh-CN" sz="1200"/>
          </a:p>
          <a:p>
            <a:r>
              <a:rPr lang="zh-CN" altLang="en-US" sz="1200"/>
              <a:t>表单排序为时间倒序</a:t>
            </a:r>
            <a:endParaRPr lang="zh-CN" altLang="en-US" sz="1200"/>
          </a:p>
        </p:txBody>
      </p:sp>
      <p:graphicFrame>
        <p:nvGraphicFramePr>
          <p:cNvPr id="23" name="表格 22"/>
          <p:cNvGraphicFramePr/>
          <p:nvPr/>
        </p:nvGraphicFramePr>
        <p:xfrm>
          <a:off x="3724275" y="3705860"/>
          <a:ext cx="809625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9625"/>
              </a:tblGrid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订单状态</a:t>
                      </a:r>
                      <a:r>
                        <a:rPr lang="en-US" altLang="zh-CN" sz="1000"/>
                        <a:t>↓</a:t>
                      </a:r>
                      <a:endParaRPr lang="en-US" altLang="zh-CN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全部订单</a:t>
                      </a:r>
                      <a:endParaRPr lang="zh-CN" altLang="en-US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审核中</a:t>
                      </a:r>
                      <a:endParaRPr lang="zh-CN" altLang="en-US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提现成功</a:t>
                      </a:r>
                      <a:endParaRPr lang="zh-CN" altLang="en-US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提现失败</a:t>
                      </a:r>
                      <a:endParaRPr lang="zh-CN" altLang="en-US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被冻结</a:t>
                      </a:r>
                      <a:endParaRPr lang="zh-CN" altLang="en-US" sz="100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0" name="文本框 29"/>
          <p:cNvSpPr txBox="1"/>
          <p:nvPr/>
        </p:nvSpPr>
        <p:spPr>
          <a:xfrm>
            <a:off x="358775" y="1707515"/>
            <a:ext cx="267335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000"/>
              <a:t>如对订单有任何疑问请联系客服微信：</a:t>
            </a:r>
            <a:r>
              <a:rPr lang="en-US" altLang="zh-CN" sz="1000"/>
              <a:t>xxxxxx</a:t>
            </a:r>
            <a:endParaRPr lang="en-US" altLang="zh-CN" sz="1000"/>
          </a:p>
        </p:txBody>
      </p:sp>
      <p:sp>
        <p:nvSpPr>
          <p:cNvPr id="5" name="矩形 4"/>
          <p:cNvSpPr/>
          <p:nvPr/>
        </p:nvSpPr>
        <p:spPr>
          <a:xfrm>
            <a:off x="8766175" y="123825"/>
            <a:ext cx="3181350" cy="589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所以缺德还想骗人</a:t>
            </a:r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8766175" y="133350"/>
            <a:ext cx="318135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返回                                                                 首页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933180" y="923925"/>
            <a:ext cx="284797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010650" y="1044575"/>
            <a:ext cx="69088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000"/>
              <a:t>提现金额</a:t>
            </a:r>
            <a:endParaRPr lang="zh-CN" altLang="en-US" sz="1000"/>
          </a:p>
        </p:txBody>
      </p:sp>
      <p:sp>
        <p:nvSpPr>
          <p:cNvPr id="31" name="文本框 30"/>
          <p:cNvSpPr txBox="1"/>
          <p:nvPr/>
        </p:nvSpPr>
        <p:spPr>
          <a:xfrm>
            <a:off x="9077325" y="1401445"/>
            <a:ext cx="242633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/>
              <a:t>¥</a:t>
            </a:r>
            <a:r>
              <a:rPr lang="en-US" altLang="zh-CN" sz="2000" u="sng"/>
              <a:t> </a:t>
            </a:r>
            <a:r>
              <a:rPr lang="en-US" altLang="zh-CN" u="sng"/>
              <a:t>                                        </a:t>
            </a:r>
            <a:endParaRPr lang="en-US" altLang="zh-CN" u="sng"/>
          </a:p>
        </p:txBody>
      </p:sp>
      <p:sp>
        <p:nvSpPr>
          <p:cNvPr id="32" name="文本框 31"/>
          <p:cNvSpPr txBox="1"/>
          <p:nvPr/>
        </p:nvSpPr>
        <p:spPr>
          <a:xfrm>
            <a:off x="9010650" y="1882775"/>
            <a:ext cx="177228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000"/>
              <a:t>当前可提现</a:t>
            </a:r>
            <a:r>
              <a:rPr lang="en-US" altLang="zh-CN" sz="1000"/>
              <a:t>500</a:t>
            </a:r>
            <a:r>
              <a:rPr lang="zh-CN" altLang="en-US" sz="1000"/>
              <a:t>元，</a:t>
            </a:r>
            <a:r>
              <a:rPr lang="zh-CN" altLang="en-US" sz="1000">
                <a:solidFill>
                  <a:srgbClr val="0070C0"/>
                </a:solidFill>
              </a:rPr>
              <a:t>全部提现</a:t>
            </a:r>
            <a:endParaRPr lang="zh-CN" altLang="en-US" sz="1000">
              <a:solidFill>
                <a:srgbClr val="0070C0"/>
              </a:solidFill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9001125" y="2629535"/>
            <a:ext cx="2710815" cy="34290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提交申请</a:t>
            </a:r>
            <a:endParaRPr lang="zh-CN" altLang="en-US" sz="1400"/>
          </a:p>
        </p:txBody>
      </p:sp>
      <p:sp>
        <p:nvSpPr>
          <p:cNvPr id="41" name="文本框 40"/>
          <p:cNvSpPr txBox="1"/>
          <p:nvPr/>
        </p:nvSpPr>
        <p:spPr>
          <a:xfrm>
            <a:off x="9772650" y="3095625"/>
            <a:ext cx="132588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000"/>
              <a:t>每日只可提现一次哦</a:t>
            </a:r>
            <a:endParaRPr lang="zh-CN" altLang="en-US" sz="1000"/>
          </a:p>
        </p:txBody>
      </p:sp>
      <p:cxnSp>
        <p:nvCxnSpPr>
          <p:cNvPr id="39" name="直接箭头连接符 38"/>
          <p:cNvCxnSpPr/>
          <p:nvPr/>
        </p:nvCxnSpPr>
        <p:spPr>
          <a:xfrm flipH="1">
            <a:off x="7620000" y="3095625"/>
            <a:ext cx="1000125" cy="18383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6587490" y="3014345"/>
            <a:ext cx="1859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点击提交成功后</a:t>
            </a:r>
            <a:endParaRPr lang="zh-CN" altLang="en-US" sz="1200"/>
          </a:p>
          <a:p>
            <a:r>
              <a:rPr lang="zh-CN" altLang="en-US" sz="1200"/>
              <a:t>弹框提醒</a:t>
            </a:r>
            <a:endParaRPr lang="zh-CN" altLang="en-US" sz="1200"/>
          </a:p>
          <a:p>
            <a:r>
              <a:rPr lang="zh-CN" altLang="en-US" sz="1200"/>
              <a:t>点击弹框内【确定】按钮</a:t>
            </a:r>
            <a:endParaRPr lang="zh-CN" altLang="en-US" sz="1200"/>
          </a:p>
          <a:p>
            <a:r>
              <a:rPr lang="zh-CN" altLang="en-US" sz="1200"/>
              <a:t>返回收入流水页</a:t>
            </a:r>
            <a:endParaRPr lang="zh-CN" altLang="en-US" sz="1200"/>
          </a:p>
        </p:txBody>
      </p:sp>
      <p:sp>
        <p:nvSpPr>
          <p:cNvPr id="35" name="矩形 34"/>
          <p:cNvSpPr/>
          <p:nvPr/>
        </p:nvSpPr>
        <p:spPr>
          <a:xfrm>
            <a:off x="5286375" y="5071745"/>
            <a:ext cx="30861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5480685" y="5302250"/>
            <a:ext cx="26974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您的申请已提交成功！</a:t>
            </a:r>
            <a:endParaRPr lang="zh-CN" altLang="en-US"/>
          </a:p>
          <a:p>
            <a:r>
              <a:rPr lang="zh-CN" altLang="en-US"/>
              <a:t>请内心等待，或联系客服</a:t>
            </a:r>
            <a:endParaRPr lang="zh-CN" altLang="en-US"/>
          </a:p>
          <a:p>
            <a:r>
              <a:rPr lang="zh-CN" altLang="en-US"/>
              <a:t>微信号：</a:t>
            </a:r>
            <a:r>
              <a:rPr lang="en-US" altLang="zh-CN"/>
              <a:t>xxxxxxx</a:t>
            </a:r>
            <a:endParaRPr lang="en-US" altLang="zh-CN"/>
          </a:p>
        </p:txBody>
      </p:sp>
      <p:sp>
        <p:nvSpPr>
          <p:cNvPr id="38" name="圆角矩形 37"/>
          <p:cNvSpPr/>
          <p:nvPr/>
        </p:nvSpPr>
        <p:spPr>
          <a:xfrm>
            <a:off x="6587490" y="6255385"/>
            <a:ext cx="620395" cy="337185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确定</a:t>
            </a:r>
            <a:endParaRPr lang="zh-CN" altLang="en-US" sz="1400"/>
          </a:p>
        </p:txBody>
      </p:sp>
      <p:sp>
        <p:nvSpPr>
          <p:cNvPr id="2" name="文本框 1"/>
          <p:cNvSpPr txBox="1"/>
          <p:nvPr/>
        </p:nvSpPr>
        <p:spPr>
          <a:xfrm>
            <a:off x="3585845" y="1952625"/>
            <a:ext cx="2621280" cy="17532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表单字段：订单编号，订单日期，</a:t>
            </a:r>
            <a:endParaRPr lang="zh-CN" altLang="en-US" sz="1200"/>
          </a:p>
          <a:p>
            <a:r>
              <a:rPr lang="zh-CN" altLang="en-US" sz="1200"/>
              <a:t>订单金额，订单状态</a:t>
            </a:r>
            <a:endParaRPr lang="zh-CN" altLang="en-US" sz="1200"/>
          </a:p>
          <a:p>
            <a:endParaRPr lang="zh-CN" altLang="en-US" sz="1200"/>
          </a:p>
          <a:p>
            <a:r>
              <a:rPr lang="zh-CN" altLang="en-US" sz="1200"/>
              <a:t>编号规则为：年</a:t>
            </a:r>
            <a:r>
              <a:rPr lang="en-US" altLang="zh-CN" sz="1200"/>
              <a:t>+</a:t>
            </a:r>
            <a:r>
              <a:rPr lang="zh-CN" altLang="en-US" sz="1200"/>
              <a:t>月</a:t>
            </a:r>
            <a:r>
              <a:rPr lang="en-US" altLang="zh-CN" sz="1200"/>
              <a:t>+</a:t>
            </a:r>
            <a:r>
              <a:rPr lang="zh-CN" altLang="en-US" sz="1200"/>
              <a:t>日</a:t>
            </a:r>
            <a:r>
              <a:rPr lang="en-US" altLang="zh-CN" sz="1200"/>
              <a:t>+</a:t>
            </a:r>
            <a:r>
              <a:rPr lang="zh-CN" altLang="en-US" sz="1200"/>
              <a:t>序号</a:t>
            </a:r>
            <a:endParaRPr lang="zh-CN" altLang="en-US" sz="1200"/>
          </a:p>
          <a:p>
            <a:endParaRPr lang="zh-CN" altLang="en-US" sz="1200"/>
          </a:p>
          <a:p>
            <a:r>
              <a:rPr lang="zh-CN" altLang="en-US" sz="1200"/>
              <a:t>订单日期为提交提现申请时的年月日</a:t>
            </a:r>
            <a:endParaRPr lang="zh-CN" altLang="en-US" sz="1200"/>
          </a:p>
          <a:p>
            <a:endParaRPr lang="zh-CN" altLang="en-US" sz="1200"/>
          </a:p>
          <a:p>
            <a:r>
              <a:rPr lang="zh-CN" altLang="en-US" sz="1200"/>
              <a:t>订单状态包括：审核中，提现成功，</a:t>
            </a:r>
            <a:endParaRPr lang="zh-CN" altLang="en-US" sz="1200"/>
          </a:p>
          <a:p>
            <a:r>
              <a:rPr lang="zh-CN" altLang="en-US" sz="1200"/>
              <a:t>被冻结，提现失败</a:t>
            </a:r>
            <a:endParaRPr lang="zh-CN" altLang="en-US"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314960" y="219075"/>
            <a:ext cx="3270885" cy="589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所以缺德还想骗人</a:t>
            </a:r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14960" y="6115050"/>
            <a:ext cx="291846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>
                <a:sym typeface="+mn-ea"/>
              </a:rPr>
              <a:t>管理玩家</a:t>
            </a:r>
            <a:r>
              <a:rPr lang="en-US" altLang="zh-CN" b="1">
                <a:sym typeface="+mn-ea"/>
              </a:rPr>
              <a:t>—</a:t>
            </a:r>
            <a:r>
              <a:rPr lang="zh-CN" altLang="en-US" b="1">
                <a:sym typeface="+mn-ea"/>
              </a:rPr>
              <a:t>提现订单页</a:t>
            </a:r>
            <a:endParaRPr lang="zh-CN" altLang="en-US" b="1">
              <a:sym typeface="+mn-ea"/>
            </a:endParaRPr>
          </a:p>
          <a:p>
            <a:pPr algn="l"/>
            <a:r>
              <a:rPr lang="zh-CN" altLang="en-US" b="1">
                <a:sym typeface="+mn-ea"/>
              </a:rPr>
              <a:t>管理代理</a:t>
            </a:r>
            <a:r>
              <a:rPr lang="en-US" altLang="zh-CN" b="1">
                <a:sym typeface="+mn-ea"/>
              </a:rPr>
              <a:t>—</a:t>
            </a:r>
            <a:r>
              <a:rPr lang="zh-CN" altLang="en-US" b="1">
                <a:sym typeface="+mn-ea"/>
              </a:rPr>
              <a:t>提现订单页同上</a:t>
            </a:r>
            <a:endParaRPr lang="zh-CN" altLang="en-US"/>
          </a:p>
        </p:txBody>
      </p:sp>
      <p:graphicFrame>
        <p:nvGraphicFramePr>
          <p:cNvPr id="4" name="表格 3"/>
          <p:cNvGraphicFramePr/>
          <p:nvPr/>
        </p:nvGraphicFramePr>
        <p:xfrm>
          <a:off x="358775" y="2047875"/>
          <a:ext cx="318262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5655"/>
                <a:gridCol w="795655"/>
                <a:gridCol w="795655"/>
                <a:gridCol w="795655"/>
              </a:tblGrid>
              <a:tr h="33909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订单编号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订单日期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订单金额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800"/>
                        <a:t>订单状态</a:t>
                      </a:r>
                      <a:r>
                        <a:rPr lang="en-US" altLang="zh-CN" sz="800"/>
                        <a:t>↓</a:t>
                      </a:r>
                      <a:endParaRPr lang="en-US" altLang="zh-CN" sz="800"/>
                    </a:p>
                  </a:txBody>
                  <a:tcPr/>
                </a:tc>
              </a:tr>
              <a:tr h="37719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/>
                        <a:t>1234567</a:t>
                      </a:r>
                      <a:endParaRPr lang="en-US" altLang="zh-CN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/>
                        <a:t>2017.12.30</a:t>
                      </a:r>
                      <a:endParaRPr lang="en-US" altLang="zh-CN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/>
                        <a:t>600.00</a:t>
                      </a:r>
                      <a:endParaRPr lang="en-US" altLang="zh-CN" sz="1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审核中</a:t>
                      </a:r>
                      <a:endParaRPr lang="zh-CN" altLang="en-US" sz="1000"/>
                    </a:p>
                  </a:txBody>
                  <a:tcPr/>
                </a:tc>
              </a:tr>
              <a:tr h="37719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1234567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2017.12.30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600.00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提现成功</a:t>
                      </a:r>
                      <a:endParaRPr lang="zh-CN" altLang="en-US" sz="1000"/>
                    </a:p>
                  </a:txBody>
                  <a:tcPr/>
                </a:tc>
              </a:tr>
              <a:tr h="37719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1234567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2017.12.30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600.00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被冻结</a:t>
                      </a:r>
                      <a:endParaRPr lang="zh-CN" altLang="en-US" sz="8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719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1234567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2017.12.30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600.00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提现失败</a:t>
                      </a:r>
                      <a:endParaRPr lang="zh-CN" altLang="en-US" sz="1000"/>
                    </a:p>
                  </a:txBody>
                  <a:tcPr/>
                </a:tc>
              </a:tr>
              <a:tr h="37719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1234567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2017.12.30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600.00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审核中</a:t>
                      </a:r>
                      <a:endParaRPr lang="zh-CN" altLang="en-US" sz="1000"/>
                    </a:p>
                  </a:txBody>
                  <a:tcPr/>
                </a:tc>
              </a:tr>
              <a:tr h="37719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1234567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2017.12.30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ym typeface="+mn-ea"/>
                        </a:rPr>
                        <a:t>600.00</a:t>
                      </a: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审核中</a:t>
                      </a:r>
                      <a:endParaRPr lang="zh-CN" altLang="en-US" sz="1000">
                        <a:sym typeface="+mn-ea"/>
                      </a:endParaRPr>
                    </a:p>
                  </a:txBody>
                  <a:tcPr/>
                </a:tc>
              </a:tr>
              <a:tr h="377190">
                <a:tc>
                  <a:txBody>
                    <a:bodyPr/>
                    <a:p>
                      <a:pPr>
                        <a:buNone/>
                      </a:pP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000">
                        <a:sym typeface="+mn-ea"/>
                      </a:endParaRPr>
                    </a:p>
                  </a:txBody>
                  <a:tcPr/>
                </a:tc>
              </a:tr>
              <a:tr h="377190">
                <a:tc>
                  <a:txBody>
                    <a:bodyPr/>
                    <a:p>
                      <a:pPr>
                        <a:buNone/>
                      </a:pP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000">
                        <a:sym typeface="+mn-ea"/>
                      </a:endParaRPr>
                    </a:p>
                  </a:txBody>
                  <a:tcPr/>
                </a:tc>
              </a:tr>
              <a:tr h="377190">
                <a:tc>
                  <a:txBody>
                    <a:bodyPr/>
                    <a:p>
                      <a:pPr>
                        <a:buNone/>
                      </a:pP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 sz="10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000"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358775" y="381000"/>
            <a:ext cx="98552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查询时间段</a:t>
            </a:r>
            <a:r>
              <a:rPr lang="en-US" altLang="zh-CN" sz="1200"/>
              <a:t>:</a:t>
            </a:r>
            <a:endParaRPr lang="en-US" altLang="zh-CN" sz="1200"/>
          </a:p>
        </p:txBody>
      </p:sp>
      <p:sp>
        <p:nvSpPr>
          <p:cNvPr id="10" name="圆角矩形 9"/>
          <p:cNvSpPr/>
          <p:nvPr/>
        </p:nvSpPr>
        <p:spPr>
          <a:xfrm>
            <a:off x="1451610" y="333375"/>
            <a:ext cx="1905000" cy="3714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选择开始时间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451610" y="828675"/>
            <a:ext cx="1905000" cy="3714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选择结束时间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94995" y="1323975"/>
            <a:ext cx="2710815" cy="3429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查询</a:t>
            </a:r>
            <a:endParaRPr lang="zh-CN" altLang="en-US" sz="1400"/>
          </a:p>
        </p:txBody>
      </p:sp>
      <p:sp>
        <p:nvSpPr>
          <p:cNvPr id="21" name="文本框 20"/>
          <p:cNvSpPr txBox="1"/>
          <p:nvPr/>
        </p:nvSpPr>
        <p:spPr>
          <a:xfrm>
            <a:off x="3585845" y="656590"/>
            <a:ext cx="15544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查询条件为：时间段</a:t>
            </a:r>
            <a:endParaRPr lang="zh-CN" altLang="en-US" sz="1200"/>
          </a:p>
          <a:p>
            <a:endParaRPr lang="en-US" altLang="zh-CN" sz="1200"/>
          </a:p>
          <a:p>
            <a:endParaRPr lang="en-US" altLang="zh-CN" sz="1200"/>
          </a:p>
          <a:p>
            <a:endParaRPr lang="en-US" altLang="zh-CN" sz="1200"/>
          </a:p>
          <a:p>
            <a:endParaRPr lang="en-US" altLang="zh-CN" sz="1200"/>
          </a:p>
          <a:p>
            <a:r>
              <a:rPr lang="zh-CN" altLang="en-US" sz="1200"/>
              <a:t>表单排序为时间倒序</a:t>
            </a:r>
            <a:endParaRPr lang="zh-CN" altLang="en-US" sz="1200"/>
          </a:p>
        </p:txBody>
      </p:sp>
      <p:sp>
        <p:nvSpPr>
          <p:cNvPr id="5" name="文本框 4"/>
          <p:cNvSpPr txBox="1"/>
          <p:nvPr/>
        </p:nvSpPr>
        <p:spPr>
          <a:xfrm>
            <a:off x="3585845" y="1952625"/>
            <a:ext cx="2621280" cy="17532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表单字段：订单编号，订单日期，</a:t>
            </a:r>
            <a:endParaRPr lang="zh-CN" altLang="en-US" sz="1200"/>
          </a:p>
          <a:p>
            <a:r>
              <a:rPr lang="zh-CN" altLang="en-US" sz="1200"/>
              <a:t>订单金额，订单状态</a:t>
            </a:r>
            <a:endParaRPr lang="zh-CN" altLang="en-US" sz="1200"/>
          </a:p>
          <a:p>
            <a:endParaRPr lang="zh-CN" altLang="en-US" sz="1200"/>
          </a:p>
          <a:p>
            <a:r>
              <a:rPr lang="zh-CN" altLang="en-US" sz="1200"/>
              <a:t>编号规则为：年</a:t>
            </a:r>
            <a:r>
              <a:rPr lang="en-US" altLang="zh-CN" sz="1200"/>
              <a:t>+</a:t>
            </a:r>
            <a:r>
              <a:rPr lang="zh-CN" altLang="en-US" sz="1200"/>
              <a:t>月</a:t>
            </a:r>
            <a:r>
              <a:rPr lang="en-US" altLang="zh-CN" sz="1200"/>
              <a:t>+</a:t>
            </a:r>
            <a:r>
              <a:rPr lang="zh-CN" altLang="en-US" sz="1200"/>
              <a:t>日</a:t>
            </a:r>
            <a:r>
              <a:rPr lang="en-US" altLang="zh-CN" sz="1200"/>
              <a:t>+</a:t>
            </a:r>
            <a:r>
              <a:rPr lang="zh-CN" altLang="en-US" sz="1200"/>
              <a:t>序号</a:t>
            </a:r>
            <a:endParaRPr lang="zh-CN" altLang="en-US" sz="1200"/>
          </a:p>
          <a:p>
            <a:endParaRPr lang="zh-CN" altLang="en-US" sz="1200"/>
          </a:p>
          <a:p>
            <a:r>
              <a:rPr lang="zh-CN" altLang="en-US" sz="1200"/>
              <a:t>订单日期为提交提现申请时的年月日</a:t>
            </a:r>
            <a:endParaRPr lang="zh-CN" altLang="en-US" sz="1200"/>
          </a:p>
          <a:p>
            <a:endParaRPr lang="zh-CN" altLang="en-US" sz="1200"/>
          </a:p>
          <a:p>
            <a:r>
              <a:rPr lang="zh-CN" altLang="en-US" sz="1200"/>
              <a:t>订单状态包括：审核中，提现成功，</a:t>
            </a:r>
            <a:endParaRPr lang="zh-CN" altLang="en-US" sz="1200"/>
          </a:p>
          <a:p>
            <a:r>
              <a:rPr lang="zh-CN" altLang="en-US" sz="1200"/>
              <a:t>被冻结，提现失败</a:t>
            </a:r>
            <a:endParaRPr lang="zh-CN" altLang="en-US" sz="1200"/>
          </a:p>
        </p:txBody>
      </p:sp>
      <p:graphicFrame>
        <p:nvGraphicFramePr>
          <p:cNvPr id="23" name="表格 22"/>
          <p:cNvGraphicFramePr/>
          <p:nvPr/>
        </p:nvGraphicFramePr>
        <p:xfrm>
          <a:off x="3724275" y="3705860"/>
          <a:ext cx="809625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9625"/>
              </a:tblGrid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订单状态</a:t>
                      </a:r>
                      <a:r>
                        <a:rPr lang="en-US" altLang="zh-CN" sz="1000"/>
                        <a:t>↓</a:t>
                      </a:r>
                      <a:endParaRPr lang="en-US" altLang="zh-CN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全部订单</a:t>
                      </a:r>
                      <a:endParaRPr lang="zh-CN" altLang="en-US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审核中</a:t>
                      </a:r>
                      <a:endParaRPr lang="zh-CN" altLang="en-US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提现成功</a:t>
                      </a:r>
                      <a:endParaRPr lang="zh-CN" altLang="en-US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提现失败</a:t>
                      </a:r>
                      <a:endParaRPr lang="zh-CN" altLang="en-US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被冻结</a:t>
                      </a:r>
                      <a:endParaRPr lang="zh-CN" altLang="en-US" sz="100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0" name="文本框 29"/>
          <p:cNvSpPr txBox="1"/>
          <p:nvPr/>
        </p:nvSpPr>
        <p:spPr>
          <a:xfrm>
            <a:off x="358775" y="1707515"/>
            <a:ext cx="267335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000"/>
              <a:t>如对订单有任何疑问请联系客服微信：</a:t>
            </a:r>
            <a:r>
              <a:rPr lang="en-US" altLang="zh-CN" sz="1000"/>
              <a:t>xxxxxx</a:t>
            </a:r>
            <a:endParaRPr lang="en-US" altLang="zh-CN" sz="1000"/>
          </a:p>
        </p:txBody>
      </p:sp>
      <p:sp>
        <p:nvSpPr>
          <p:cNvPr id="8" name="矩形 7"/>
          <p:cNvSpPr/>
          <p:nvPr/>
        </p:nvSpPr>
        <p:spPr>
          <a:xfrm>
            <a:off x="6207125" y="219075"/>
            <a:ext cx="3181350" cy="6263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所以缺德还想骗人</a:t>
            </a: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207125" y="209550"/>
            <a:ext cx="318135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返回                                                                                       首页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35065" y="685800"/>
            <a:ext cx="96520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输入玩家</a:t>
            </a:r>
            <a:r>
              <a:rPr lang="en-US" altLang="zh-CN" sz="1200"/>
              <a:t>ID:</a:t>
            </a:r>
            <a:endParaRPr lang="en-US" altLang="zh-CN" sz="1200"/>
          </a:p>
        </p:txBody>
      </p:sp>
      <p:sp>
        <p:nvSpPr>
          <p:cNvPr id="16" name="圆角矩形 15"/>
          <p:cNvSpPr/>
          <p:nvPr/>
        </p:nvSpPr>
        <p:spPr>
          <a:xfrm>
            <a:off x="7191375" y="1066800"/>
            <a:ext cx="1905000" cy="3714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选择开始时间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7181850" y="1483995"/>
            <a:ext cx="1905000" cy="3714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选择结束时间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7200900" y="661670"/>
            <a:ext cx="1905000" cy="32385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35065" y="1066800"/>
            <a:ext cx="98552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查询时间段</a:t>
            </a:r>
            <a:r>
              <a:rPr lang="en-US" altLang="zh-CN" sz="1200"/>
              <a:t>:</a:t>
            </a:r>
            <a:endParaRPr lang="en-US" altLang="zh-CN" sz="1200"/>
          </a:p>
        </p:txBody>
      </p:sp>
      <p:sp>
        <p:nvSpPr>
          <p:cNvPr id="20" name="圆角矩形 19"/>
          <p:cNvSpPr/>
          <p:nvPr/>
        </p:nvSpPr>
        <p:spPr>
          <a:xfrm>
            <a:off x="6483985" y="1952625"/>
            <a:ext cx="2710815" cy="3429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查询</a:t>
            </a:r>
            <a:endParaRPr lang="zh-CN" altLang="en-US" sz="1400"/>
          </a:p>
        </p:txBody>
      </p:sp>
      <p:sp>
        <p:nvSpPr>
          <p:cNvPr id="22" name="文本框 21"/>
          <p:cNvSpPr txBox="1"/>
          <p:nvPr/>
        </p:nvSpPr>
        <p:spPr>
          <a:xfrm>
            <a:off x="6207125" y="2324100"/>
            <a:ext cx="39008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/>
              <a:t>当前列表</a:t>
            </a:r>
            <a:r>
              <a:rPr lang="zh-CN" altLang="en-US"/>
              <a:t>                                      </a:t>
            </a:r>
            <a:r>
              <a:rPr lang="zh-CN" altLang="en-US" sz="1000">
                <a:solidFill>
                  <a:srgbClr val="FF0000"/>
                </a:solidFill>
              </a:rPr>
              <a:t>今日流水</a:t>
            </a:r>
            <a:r>
              <a:rPr lang="en-US" altLang="zh-CN" sz="1000">
                <a:solidFill>
                  <a:srgbClr val="FF0000"/>
                </a:solidFill>
              </a:rPr>
              <a:t>↓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270625" y="6128385"/>
            <a:ext cx="94996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合计：</a:t>
            </a:r>
            <a:r>
              <a:rPr lang="en-US" altLang="zh-CN" sz="1200"/>
              <a:t>¥500</a:t>
            </a:r>
            <a:endParaRPr lang="en-US" altLang="zh-CN" sz="1200"/>
          </a:p>
        </p:txBody>
      </p:sp>
      <p:sp>
        <p:nvSpPr>
          <p:cNvPr id="27" name="圆角矩形 26"/>
          <p:cNvSpPr/>
          <p:nvPr/>
        </p:nvSpPr>
        <p:spPr>
          <a:xfrm>
            <a:off x="8653780" y="6076315"/>
            <a:ext cx="620395" cy="337185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提现</a:t>
            </a:r>
            <a:endParaRPr lang="zh-CN" altLang="en-US" sz="1400"/>
          </a:p>
        </p:txBody>
      </p:sp>
      <p:sp>
        <p:nvSpPr>
          <p:cNvPr id="65" name="矩形 64"/>
          <p:cNvSpPr/>
          <p:nvPr/>
        </p:nvSpPr>
        <p:spPr>
          <a:xfrm>
            <a:off x="6207125" y="2692400"/>
            <a:ext cx="3181350" cy="10966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6743700" y="2845435"/>
            <a:ext cx="2644775" cy="8604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1000"/>
              <a:t>ID:564523                                     </a:t>
            </a:r>
            <a:r>
              <a:rPr lang="zh-CN" altLang="en-US" sz="1000"/>
              <a:t>玩家</a:t>
            </a:r>
            <a:r>
              <a:rPr lang="en-US" altLang="zh-CN" sz="1000"/>
              <a:t>ID</a:t>
            </a:r>
            <a:r>
              <a:rPr lang="zh-CN" altLang="en-US" sz="1000"/>
              <a:t>：</a:t>
            </a:r>
            <a:r>
              <a:rPr lang="en-US" altLang="zh-CN" sz="1000"/>
              <a:t>123125</a:t>
            </a:r>
            <a:endParaRPr lang="en-US" altLang="zh-CN" sz="1000"/>
          </a:p>
          <a:p>
            <a:pPr algn="l"/>
            <a:r>
              <a:rPr lang="zh-CN" altLang="en-US" sz="1000"/>
              <a:t>昵称：</a:t>
            </a:r>
            <a:r>
              <a:rPr lang="en-US" altLang="zh-CN" sz="1000"/>
              <a:t>xx                                      </a:t>
            </a:r>
            <a:r>
              <a:rPr lang="zh-CN" altLang="en-US" sz="1000">
                <a:sym typeface="+mn-ea"/>
              </a:rPr>
              <a:t>积分：</a:t>
            </a:r>
            <a:r>
              <a:rPr lang="en-US" altLang="zh-CN" sz="1000">
                <a:sym typeface="+mn-ea"/>
              </a:rPr>
              <a:t>789</a:t>
            </a:r>
            <a:endParaRPr lang="en-US" altLang="zh-CN" sz="1000"/>
          </a:p>
          <a:p>
            <a:pPr algn="l"/>
            <a:r>
              <a:rPr lang="zh-CN" altLang="en-US" sz="1000"/>
              <a:t>微信：</a:t>
            </a:r>
            <a:r>
              <a:rPr lang="en-US" altLang="zh-CN" sz="1000"/>
              <a:t>455655                             </a:t>
            </a:r>
            <a:r>
              <a:rPr lang="zh-CN" altLang="en-US" sz="1000"/>
              <a:t>应给代理：</a:t>
            </a:r>
            <a:r>
              <a:rPr lang="en-US" altLang="zh-CN" sz="1000"/>
              <a:t>3.00</a:t>
            </a:r>
            <a:endParaRPr lang="en-US" altLang="zh-CN" sz="1000"/>
          </a:p>
          <a:p>
            <a:pPr algn="l"/>
            <a:r>
              <a:rPr lang="zh-CN" altLang="en-US" sz="1000"/>
              <a:t>电话：</a:t>
            </a:r>
            <a:r>
              <a:rPr lang="en-US" altLang="zh-CN" sz="1000"/>
              <a:t>123456789                      </a:t>
            </a:r>
            <a:r>
              <a:rPr lang="zh-CN" altLang="en-US" sz="1000"/>
              <a:t>应给总代：</a:t>
            </a:r>
            <a:r>
              <a:rPr lang="en-US" altLang="zh-CN" sz="1000"/>
              <a:t>2.00</a:t>
            </a:r>
            <a:endParaRPr lang="en-US" altLang="zh-CN" sz="1000"/>
          </a:p>
          <a:p>
            <a:pPr algn="l"/>
            <a:r>
              <a:rPr lang="zh-CN" altLang="en-US" sz="1000"/>
              <a:t>日期：</a:t>
            </a:r>
            <a:r>
              <a:rPr lang="en-US" altLang="zh-CN" sz="1000"/>
              <a:t>2017-6-9</a:t>
            </a:r>
            <a:endParaRPr lang="en-US" altLang="zh-CN" sz="1000"/>
          </a:p>
        </p:txBody>
      </p:sp>
      <p:sp>
        <p:nvSpPr>
          <p:cNvPr id="89" name="笑脸 88"/>
          <p:cNvSpPr/>
          <p:nvPr/>
        </p:nvSpPr>
        <p:spPr>
          <a:xfrm>
            <a:off x="6248400" y="3037205"/>
            <a:ext cx="495300" cy="476250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207125" y="3789045"/>
            <a:ext cx="3181350" cy="10966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笑脸 2"/>
          <p:cNvSpPr/>
          <p:nvPr/>
        </p:nvSpPr>
        <p:spPr>
          <a:xfrm>
            <a:off x="6248400" y="4123690"/>
            <a:ext cx="495300" cy="476250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743700" y="3907155"/>
            <a:ext cx="2644775" cy="8604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1000"/>
              <a:t>ID:564523                                     </a:t>
            </a:r>
            <a:r>
              <a:rPr lang="zh-CN" altLang="en-US" sz="1000"/>
              <a:t>玩家</a:t>
            </a:r>
            <a:r>
              <a:rPr lang="en-US" altLang="zh-CN" sz="1000"/>
              <a:t>ID</a:t>
            </a:r>
            <a:r>
              <a:rPr lang="zh-CN" altLang="en-US" sz="1000"/>
              <a:t>：</a:t>
            </a:r>
            <a:r>
              <a:rPr lang="en-US" altLang="zh-CN" sz="1000"/>
              <a:t>123125</a:t>
            </a:r>
            <a:endParaRPr lang="en-US" altLang="zh-CN" sz="1000"/>
          </a:p>
          <a:p>
            <a:pPr algn="l"/>
            <a:r>
              <a:rPr lang="zh-CN" altLang="en-US" sz="1000"/>
              <a:t>昵称：</a:t>
            </a:r>
            <a:r>
              <a:rPr lang="en-US" altLang="zh-CN" sz="1000"/>
              <a:t>xx                                      </a:t>
            </a:r>
            <a:r>
              <a:rPr lang="zh-CN" altLang="en-US" sz="1000">
                <a:sym typeface="+mn-ea"/>
              </a:rPr>
              <a:t>积分：</a:t>
            </a:r>
            <a:r>
              <a:rPr lang="en-US" altLang="zh-CN" sz="1000">
                <a:sym typeface="+mn-ea"/>
              </a:rPr>
              <a:t>789</a:t>
            </a:r>
            <a:endParaRPr lang="en-US" altLang="zh-CN" sz="1000"/>
          </a:p>
          <a:p>
            <a:pPr algn="l"/>
            <a:r>
              <a:rPr lang="zh-CN" altLang="en-US" sz="1000"/>
              <a:t>微信：</a:t>
            </a:r>
            <a:r>
              <a:rPr lang="en-US" altLang="zh-CN" sz="1000"/>
              <a:t>455655                             </a:t>
            </a:r>
            <a:r>
              <a:rPr lang="zh-CN" altLang="en-US" sz="1000"/>
              <a:t>应给代理：</a:t>
            </a:r>
            <a:r>
              <a:rPr lang="en-US" altLang="zh-CN" sz="1000"/>
              <a:t>3.00</a:t>
            </a:r>
            <a:endParaRPr lang="en-US" altLang="zh-CN" sz="1000"/>
          </a:p>
          <a:p>
            <a:pPr algn="l"/>
            <a:r>
              <a:rPr lang="zh-CN" altLang="en-US" sz="1000"/>
              <a:t>电话：</a:t>
            </a:r>
            <a:r>
              <a:rPr lang="en-US" altLang="zh-CN" sz="1000"/>
              <a:t>123456789                      </a:t>
            </a:r>
            <a:r>
              <a:rPr lang="zh-CN" altLang="en-US" sz="1000"/>
              <a:t>应给总代：</a:t>
            </a:r>
            <a:r>
              <a:rPr lang="en-US" altLang="zh-CN" sz="1000"/>
              <a:t>2.00</a:t>
            </a:r>
            <a:endParaRPr lang="en-US" altLang="zh-CN" sz="1000"/>
          </a:p>
          <a:p>
            <a:pPr algn="l"/>
            <a:r>
              <a:rPr lang="zh-CN" altLang="en-US" sz="1000"/>
              <a:t>日期：</a:t>
            </a:r>
            <a:r>
              <a:rPr lang="en-US" altLang="zh-CN" sz="1000"/>
              <a:t>2017-6-9</a:t>
            </a:r>
            <a:endParaRPr lang="en-US" altLang="zh-CN" sz="1000"/>
          </a:p>
        </p:txBody>
      </p:sp>
      <p:sp>
        <p:nvSpPr>
          <p:cNvPr id="29" name="矩形 28"/>
          <p:cNvSpPr/>
          <p:nvPr/>
        </p:nvSpPr>
        <p:spPr>
          <a:xfrm>
            <a:off x="6207125" y="4885690"/>
            <a:ext cx="3181350" cy="10966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笑脸 30"/>
          <p:cNvSpPr/>
          <p:nvPr/>
        </p:nvSpPr>
        <p:spPr>
          <a:xfrm>
            <a:off x="6270625" y="5219065"/>
            <a:ext cx="495300" cy="476250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6743700" y="5003800"/>
            <a:ext cx="2644775" cy="8604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1000"/>
              <a:t>ID:564523                                     </a:t>
            </a:r>
            <a:r>
              <a:rPr lang="zh-CN" altLang="en-US" sz="1000"/>
              <a:t>玩家</a:t>
            </a:r>
            <a:r>
              <a:rPr lang="en-US" altLang="zh-CN" sz="1000"/>
              <a:t>ID</a:t>
            </a:r>
            <a:r>
              <a:rPr lang="zh-CN" altLang="en-US" sz="1000"/>
              <a:t>：</a:t>
            </a:r>
            <a:r>
              <a:rPr lang="en-US" altLang="zh-CN" sz="1000"/>
              <a:t>123125</a:t>
            </a:r>
            <a:endParaRPr lang="en-US" altLang="zh-CN" sz="1000"/>
          </a:p>
          <a:p>
            <a:pPr algn="l"/>
            <a:r>
              <a:rPr lang="zh-CN" altLang="en-US" sz="1000"/>
              <a:t>昵称：</a:t>
            </a:r>
            <a:r>
              <a:rPr lang="en-US" altLang="zh-CN" sz="1000"/>
              <a:t>xx                                      </a:t>
            </a:r>
            <a:r>
              <a:rPr lang="zh-CN" altLang="en-US" sz="1000">
                <a:sym typeface="+mn-ea"/>
              </a:rPr>
              <a:t>积分：</a:t>
            </a:r>
            <a:r>
              <a:rPr lang="en-US" altLang="zh-CN" sz="1000">
                <a:sym typeface="+mn-ea"/>
              </a:rPr>
              <a:t>789</a:t>
            </a:r>
            <a:endParaRPr lang="en-US" altLang="zh-CN" sz="1000"/>
          </a:p>
          <a:p>
            <a:pPr algn="l"/>
            <a:r>
              <a:rPr lang="zh-CN" altLang="en-US" sz="1000"/>
              <a:t>微信：</a:t>
            </a:r>
            <a:r>
              <a:rPr lang="en-US" altLang="zh-CN" sz="1000"/>
              <a:t>455655                             </a:t>
            </a:r>
            <a:r>
              <a:rPr lang="zh-CN" altLang="en-US" sz="1000"/>
              <a:t>应给代理：</a:t>
            </a:r>
            <a:r>
              <a:rPr lang="en-US" altLang="zh-CN" sz="1000"/>
              <a:t>3.00</a:t>
            </a:r>
            <a:endParaRPr lang="en-US" altLang="zh-CN" sz="1000"/>
          </a:p>
          <a:p>
            <a:pPr algn="l"/>
            <a:r>
              <a:rPr lang="zh-CN" altLang="en-US" sz="1000"/>
              <a:t>电话：</a:t>
            </a:r>
            <a:r>
              <a:rPr lang="en-US" altLang="zh-CN" sz="1000"/>
              <a:t>123456789                      </a:t>
            </a:r>
            <a:r>
              <a:rPr lang="zh-CN" altLang="en-US" sz="1000"/>
              <a:t>应给总代：</a:t>
            </a:r>
            <a:r>
              <a:rPr lang="en-US" altLang="zh-CN" sz="1000"/>
              <a:t>2.00</a:t>
            </a:r>
            <a:endParaRPr lang="en-US" altLang="zh-CN" sz="1000"/>
          </a:p>
          <a:p>
            <a:pPr algn="l"/>
            <a:r>
              <a:rPr lang="zh-CN" altLang="en-US" sz="1000"/>
              <a:t>日期：</a:t>
            </a:r>
            <a:r>
              <a:rPr lang="en-US" altLang="zh-CN" sz="1000"/>
              <a:t>2017-6-9</a:t>
            </a:r>
            <a:endParaRPr lang="en-US" altLang="zh-CN"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123825" y="385445"/>
            <a:ext cx="10906125" cy="566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所以缺德还想骗人</a:t>
            </a: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3825" y="385445"/>
            <a:ext cx="1590675" cy="565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笑脸 7"/>
          <p:cNvSpPr/>
          <p:nvPr/>
        </p:nvSpPr>
        <p:spPr>
          <a:xfrm>
            <a:off x="514350" y="604520"/>
            <a:ext cx="666750" cy="628650"/>
          </a:xfrm>
          <a:prstGeom prst="smileyFac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93725" y="1339850"/>
            <a:ext cx="50800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000"/>
              <a:t>admin</a:t>
            </a:r>
            <a:endParaRPr lang="en-US" altLang="zh-CN" sz="1000"/>
          </a:p>
        </p:txBody>
      </p:sp>
      <p:graphicFrame>
        <p:nvGraphicFramePr>
          <p:cNvPr id="9" name="表格 8"/>
          <p:cNvGraphicFramePr/>
          <p:nvPr/>
        </p:nvGraphicFramePr>
        <p:xfrm>
          <a:off x="123825" y="3108960"/>
          <a:ext cx="1590675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67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系统管理</a:t>
                      </a:r>
                      <a:r>
                        <a:rPr lang="en-US" altLang="zh-CN" sz="1200"/>
                        <a:t>↓</a:t>
                      </a:r>
                      <a:endParaRPr lang="en-US" altLang="zh-CN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系统用户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角色管理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权限管理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操作日志</a:t>
                      </a:r>
                      <a:endParaRPr lang="zh-CN" altLang="en-US" sz="120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表格 10"/>
          <p:cNvGraphicFramePr/>
          <p:nvPr/>
        </p:nvGraphicFramePr>
        <p:xfrm>
          <a:off x="123825" y="1965960"/>
          <a:ext cx="1590675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67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流水查询</a:t>
                      </a:r>
                      <a:r>
                        <a:rPr lang="en-US" altLang="zh-CN" sz="1200"/>
                        <a:t>↓</a:t>
                      </a:r>
                      <a:endParaRPr lang="en-US" altLang="zh-CN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下级代理流水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绑定玩家流水</a:t>
                      </a:r>
                      <a:endParaRPr lang="zh-CN" altLang="en-US" sz="120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表格 11"/>
          <p:cNvGraphicFramePr/>
          <p:nvPr/>
        </p:nvGraphicFramePr>
        <p:xfrm>
          <a:off x="123825" y="1584960"/>
          <a:ext cx="1590675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67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rgbClr val="C00000"/>
                          </a:solidFill>
                        </a:rPr>
                        <a:t>提现订单</a:t>
                      </a:r>
                      <a:endParaRPr lang="zh-CN" altLang="en-US" sz="120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1704975" y="385445"/>
            <a:ext cx="932497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714500" y="604520"/>
            <a:ext cx="762000" cy="38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</a:rPr>
              <a:t>首页</a:t>
            </a: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476500" y="604520"/>
            <a:ext cx="876300" cy="386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提现订单</a:t>
            </a:r>
            <a:endParaRPr lang="zh-CN" altLang="en-US" sz="1000"/>
          </a:p>
        </p:txBody>
      </p:sp>
      <p:sp>
        <p:nvSpPr>
          <p:cNvPr id="16" name="流程图: 汇总连接 15"/>
          <p:cNvSpPr/>
          <p:nvPr/>
        </p:nvSpPr>
        <p:spPr>
          <a:xfrm>
            <a:off x="3219450" y="731520"/>
            <a:ext cx="133350" cy="133350"/>
          </a:xfrm>
          <a:prstGeom prst="flowChartSummingJuncti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824990" y="1095375"/>
            <a:ext cx="54102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 b="1"/>
              <a:t>列表</a:t>
            </a:r>
            <a:endParaRPr lang="zh-CN" altLang="en-US" sz="1400" b="1"/>
          </a:p>
        </p:txBody>
      </p:sp>
      <p:sp>
        <p:nvSpPr>
          <p:cNvPr id="19" name="圆角矩形 18"/>
          <p:cNvSpPr/>
          <p:nvPr/>
        </p:nvSpPr>
        <p:spPr>
          <a:xfrm>
            <a:off x="1824990" y="1485900"/>
            <a:ext cx="962025" cy="36195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chemeClr val="tx1"/>
                </a:solidFill>
              </a:rPr>
              <a:t>全部状态</a:t>
            </a:r>
            <a:r>
              <a:rPr lang="en-US" altLang="zh-CN" sz="1000">
                <a:solidFill>
                  <a:schemeClr val="tx1"/>
                </a:solidFill>
              </a:rPr>
              <a:t>↓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2981325" y="1476375"/>
            <a:ext cx="1905000" cy="3714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选择开始时间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5276215" y="1476375"/>
            <a:ext cx="1905000" cy="3714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选择结束时间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7403465" y="1517650"/>
            <a:ext cx="831850" cy="3429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查询</a:t>
            </a:r>
            <a:endParaRPr lang="zh-CN" altLang="en-US" sz="1400"/>
          </a:p>
        </p:txBody>
      </p:sp>
      <p:sp>
        <p:nvSpPr>
          <p:cNvPr id="24" name="文本框 23"/>
          <p:cNvSpPr txBox="1"/>
          <p:nvPr/>
        </p:nvSpPr>
        <p:spPr>
          <a:xfrm>
            <a:off x="4886325" y="1492250"/>
            <a:ext cx="38989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—</a:t>
            </a:r>
            <a:endParaRPr lang="en-US" altLang="zh-CN"/>
          </a:p>
        </p:txBody>
      </p:sp>
      <p:sp>
        <p:nvSpPr>
          <p:cNvPr id="25" name="矩形 24"/>
          <p:cNvSpPr/>
          <p:nvPr/>
        </p:nvSpPr>
        <p:spPr>
          <a:xfrm>
            <a:off x="8410575" y="1476375"/>
            <a:ext cx="177165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200">
                <a:solidFill>
                  <a:schemeClr val="bg1">
                    <a:lumMod val="75000"/>
                  </a:schemeClr>
                </a:solidFill>
              </a:rPr>
              <a:t>请输入</a:t>
            </a:r>
            <a:r>
              <a:rPr lang="en-US" altLang="zh-CN" sz="1200">
                <a:solidFill>
                  <a:schemeClr val="bg1">
                    <a:lumMod val="75000"/>
                  </a:schemeClr>
                </a:solidFill>
              </a:rPr>
              <a:t>ID</a:t>
            </a:r>
            <a:r>
              <a:rPr lang="zh-CN" altLang="en-US" sz="1200">
                <a:solidFill>
                  <a:schemeClr val="bg1">
                    <a:lumMod val="75000"/>
                  </a:schemeClr>
                </a:solidFill>
              </a:rPr>
              <a:t>搜索</a:t>
            </a:r>
            <a:endParaRPr lang="zh-CN" altLang="en-US" sz="12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10277475" y="1485900"/>
            <a:ext cx="620395" cy="337185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搜索</a:t>
            </a:r>
            <a:endParaRPr lang="zh-CN" altLang="en-US" sz="1400"/>
          </a:p>
        </p:txBody>
      </p:sp>
      <p:graphicFrame>
        <p:nvGraphicFramePr>
          <p:cNvPr id="26" name="表格 25"/>
          <p:cNvGraphicFramePr/>
          <p:nvPr/>
        </p:nvGraphicFramePr>
        <p:xfrm>
          <a:off x="1824990" y="1965960"/>
          <a:ext cx="89789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6483"/>
                <a:gridCol w="1496484"/>
                <a:gridCol w="1496483"/>
                <a:gridCol w="1496483"/>
                <a:gridCol w="1496484"/>
                <a:gridCol w="1496483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订单编号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发起人</a:t>
                      </a:r>
                      <a:r>
                        <a:rPr lang="en-US" altLang="zh-CN"/>
                        <a:t>ID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zh-CN"/>
                        <a:t>发起人昵称</a:t>
                      </a:r>
                      <a:endParaRPr lang="zh-CN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发起日期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提现金额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订单审核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7" name="表格 26"/>
          <p:cNvGraphicFramePr/>
          <p:nvPr/>
        </p:nvGraphicFramePr>
        <p:xfrm>
          <a:off x="4528820" y="5619750"/>
          <a:ext cx="1104900" cy="24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300"/>
                <a:gridCol w="368300"/>
                <a:gridCol w="368300"/>
              </a:tblGrid>
              <a:tr h="2438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8" name="表格 27"/>
          <p:cNvGraphicFramePr/>
          <p:nvPr/>
        </p:nvGraphicFramePr>
        <p:xfrm>
          <a:off x="6187440" y="5619750"/>
          <a:ext cx="1104900" cy="24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300"/>
                <a:gridCol w="368300"/>
                <a:gridCol w="368300"/>
              </a:tblGrid>
              <a:tr h="2438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9" name="文本框 28"/>
          <p:cNvSpPr txBox="1"/>
          <p:nvPr/>
        </p:nvSpPr>
        <p:spPr>
          <a:xfrm>
            <a:off x="5633720" y="5619750"/>
            <a:ext cx="563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 b="1"/>
              <a:t>........</a:t>
            </a:r>
            <a:endParaRPr lang="en-US" altLang="zh-CN" sz="1400" b="1"/>
          </a:p>
        </p:txBody>
      </p:sp>
      <p:sp>
        <p:nvSpPr>
          <p:cNvPr id="33" name="圆角矩形 32"/>
          <p:cNvSpPr/>
          <p:nvPr/>
        </p:nvSpPr>
        <p:spPr>
          <a:xfrm>
            <a:off x="3745230" y="5570220"/>
            <a:ext cx="653415" cy="34290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上一页</a:t>
            </a:r>
            <a:endParaRPr lang="zh-CN" altLang="en-US" sz="1000"/>
          </a:p>
        </p:txBody>
      </p:sp>
      <p:sp>
        <p:nvSpPr>
          <p:cNvPr id="31" name="圆角矩形 30"/>
          <p:cNvSpPr/>
          <p:nvPr/>
        </p:nvSpPr>
        <p:spPr>
          <a:xfrm>
            <a:off x="7492365" y="5570220"/>
            <a:ext cx="653415" cy="34290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下一页</a:t>
            </a:r>
            <a:endParaRPr lang="zh-CN" altLang="en-US" sz="1000"/>
          </a:p>
        </p:txBody>
      </p:sp>
      <p:sp>
        <p:nvSpPr>
          <p:cNvPr id="32" name="圆角矩形 31"/>
          <p:cNvSpPr/>
          <p:nvPr/>
        </p:nvSpPr>
        <p:spPr>
          <a:xfrm>
            <a:off x="9458325" y="2419350"/>
            <a:ext cx="885825" cy="2476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待审核</a:t>
            </a:r>
            <a:r>
              <a:rPr lang="en-US" altLang="zh-CN" sz="1000"/>
              <a:t>↓</a:t>
            </a:r>
            <a:endParaRPr lang="en-US" altLang="zh-CN" sz="1000"/>
          </a:p>
        </p:txBody>
      </p:sp>
      <p:sp>
        <p:nvSpPr>
          <p:cNvPr id="34" name="文本框 33"/>
          <p:cNvSpPr txBox="1"/>
          <p:nvPr/>
        </p:nvSpPr>
        <p:spPr>
          <a:xfrm>
            <a:off x="123825" y="6137275"/>
            <a:ext cx="4754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/>
              <a:t>提交订单到后台默认状态是【待审核】，点击状态按钮进行审核操作</a:t>
            </a:r>
            <a:endParaRPr lang="zh-CN" altLang="en-US" sz="1200"/>
          </a:p>
        </p:txBody>
      </p:sp>
      <p:graphicFrame>
        <p:nvGraphicFramePr>
          <p:cNvPr id="35" name="表格 34"/>
          <p:cNvGraphicFramePr/>
          <p:nvPr/>
        </p:nvGraphicFramePr>
        <p:xfrm>
          <a:off x="11153775" y="385445"/>
          <a:ext cx="95821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821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全部状态</a:t>
                      </a:r>
                      <a:r>
                        <a:rPr lang="en-US" altLang="zh-CN" sz="1200"/>
                        <a:t>↓</a:t>
                      </a:r>
                      <a:endParaRPr lang="en-US" altLang="zh-CN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全部状态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待审核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审核成功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审核失败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冻结</a:t>
                      </a:r>
                      <a:endParaRPr lang="zh-CN" altLang="en-US" sz="120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6" name="表格 35"/>
          <p:cNvGraphicFramePr/>
          <p:nvPr/>
        </p:nvGraphicFramePr>
        <p:xfrm>
          <a:off x="11153775" y="2952750"/>
          <a:ext cx="95758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758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待审核</a:t>
                      </a:r>
                      <a:r>
                        <a:rPr lang="en-US" altLang="zh-CN" sz="1200"/>
                        <a:t>↓</a:t>
                      </a:r>
                      <a:endParaRPr lang="en-US" altLang="zh-CN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待审核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审核成功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审核失败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冻结</a:t>
                      </a:r>
                      <a:endParaRPr lang="zh-CN" altLang="en-US" sz="120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123825" y="385445"/>
            <a:ext cx="10906125" cy="566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所以缺德还想骗人</a:t>
            </a: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3825" y="385445"/>
            <a:ext cx="1590675" cy="565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笑脸 7"/>
          <p:cNvSpPr/>
          <p:nvPr/>
        </p:nvSpPr>
        <p:spPr>
          <a:xfrm>
            <a:off x="514350" y="604520"/>
            <a:ext cx="666750" cy="628650"/>
          </a:xfrm>
          <a:prstGeom prst="smileyFac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93725" y="1339850"/>
            <a:ext cx="50800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000"/>
              <a:t>admin</a:t>
            </a:r>
            <a:endParaRPr lang="en-US" altLang="zh-CN" sz="1000"/>
          </a:p>
        </p:txBody>
      </p:sp>
      <p:graphicFrame>
        <p:nvGraphicFramePr>
          <p:cNvPr id="9" name="表格 8"/>
          <p:cNvGraphicFramePr/>
          <p:nvPr/>
        </p:nvGraphicFramePr>
        <p:xfrm>
          <a:off x="123825" y="3108960"/>
          <a:ext cx="1590675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67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系统管理</a:t>
                      </a:r>
                      <a:r>
                        <a:rPr lang="en-US" altLang="zh-CN" sz="1200"/>
                        <a:t>↓</a:t>
                      </a:r>
                      <a:endParaRPr lang="en-US" altLang="zh-CN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系统用户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角色管理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权限管理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操作日志</a:t>
                      </a:r>
                      <a:endParaRPr lang="zh-CN" altLang="en-US" sz="120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表格 10"/>
          <p:cNvGraphicFramePr/>
          <p:nvPr/>
        </p:nvGraphicFramePr>
        <p:xfrm>
          <a:off x="123825" y="1965960"/>
          <a:ext cx="1590675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67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流水查询</a:t>
                      </a:r>
                      <a:r>
                        <a:rPr lang="en-US" altLang="zh-CN" sz="1200"/>
                        <a:t>↓</a:t>
                      </a:r>
                      <a:endParaRPr lang="en-US" altLang="zh-CN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rgbClr val="FF0000"/>
                          </a:solidFill>
                        </a:rPr>
                        <a:t>下级代理流水</a:t>
                      </a:r>
                      <a:endParaRPr lang="zh-CN" altLang="en-US" sz="12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绑定玩家流水</a:t>
                      </a:r>
                      <a:endParaRPr lang="zh-CN" altLang="en-US" sz="120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表格 11"/>
          <p:cNvGraphicFramePr/>
          <p:nvPr/>
        </p:nvGraphicFramePr>
        <p:xfrm>
          <a:off x="123825" y="1584960"/>
          <a:ext cx="1590675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67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</a:rPr>
                        <a:t>提现订单</a:t>
                      </a:r>
                      <a:endParaRPr lang="zh-CN" altLang="en-U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1704975" y="385445"/>
            <a:ext cx="932497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714500" y="604520"/>
            <a:ext cx="762000" cy="38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</a:rPr>
              <a:t>首页</a:t>
            </a: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476500" y="604520"/>
            <a:ext cx="876300" cy="386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代理流水</a:t>
            </a:r>
            <a:endParaRPr lang="zh-CN" altLang="en-US" sz="1000"/>
          </a:p>
        </p:txBody>
      </p:sp>
      <p:sp>
        <p:nvSpPr>
          <p:cNvPr id="16" name="流程图: 汇总连接 15"/>
          <p:cNvSpPr/>
          <p:nvPr/>
        </p:nvSpPr>
        <p:spPr>
          <a:xfrm>
            <a:off x="3219450" y="731520"/>
            <a:ext cx="133350" cy="133350"/>
          </a:xfrm>
          <a:prstGeom prst="flowChartSummingJuncti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824990" y="1095375"/>
            <a:ext cx="54102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 b="1"/>
              <a:t>列表</a:t>
            </a:r>
            <a:endParaRPr lang="zh-CN" altLang="en-US" sz="1400" b="1"/>
          </a:p>
        </p:txBody>
      </p:sp>
      <p:sp>
        <p:nvSpPr>
          <p:cNvPr id="19" name="圆角矩形 18"/>
          <p:cNvSpPr/>
          <p:nvPr/>
        </p:nvSpPr>
        <p:spPr>
          <a:xfrm>
            <a:off x="1824990" y="1485900"/>
            <a:ext cx="962025" cy="36195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chemeClr val="tx1"/>
                </a:solidFill>
              </a:rPr>
              <a:t>今日流水</a:t>
            </a:r>
            <a:r>
              <a:rPr lang="en-US" altLang="zh-CN" sz="1000">
                <a:solidFill>
                  <a:schemeClr val="tx1"/>
                </a:solidFill>
              </a:rPr>
              <a:t>↓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2981325" y="1476375"/>
            <a:ext cx="1905000" cy="3714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选择开始时间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5276215" y="1476375"/>
            <a:ext cx="1905000" cy="3714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选择结束时间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7403465" y="1517650"/>
            <a:ext cx="831850" cy="3429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查询</a:t>
            </a:r>
            <a:endParaRPr lang="zh-CN" altLang="en-US" sz="1400"/>
          </a:p>
        </p:txBody>
      </p:sp>
      <p:sp>
        <p:nvSpPr>
          <p:cNvPr id="24" name="文本框 23"/>
          <p:cNvSpPr txBox="1"/>
          <p:nvPr/>
        </p:nvSpPr>
        <p:spPr>
          <a:xfrm>
            <a:off x="4886325" y="1492250"/>
            <a:ext cx="38989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—</a:t>
            </a:r>
            <a:endParaRPr lang="en-US" altLang="zh-CN"/>
          </a:p>
        </p:txBody>
      </p:sp>
      <p:sp>
        <p:nvSpPr>
          <p:cNvPr id="25" name="矩形 24"/>
          <p:cNvSpPr/>
          <p:nvPr/>
        </p:nvSpPr>
        <p:spPr>
          <a:xfrm>
            <a:off x="8410575" y="1476375"/>
            <a:ext cx="177165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200">
                <a:solidFill>
                  <a:schemeClr val="bg1">
                    <a:lumMod val="75000"/>
                  </a:schemeClr>
                </a:solidFill>
              </a:rPr>
              <a:t>请输入</a:t>
            </a:r>
            <a:r>
              <a:rPr lang="en-US" altLang="zh-CN" sz="1200">
                <a:solidFill>
                  <a:schemeClr val="bg1">
                    <a:lumMod val="75000"/>
                  </a:schemeClr>
                </a:solidFill>
              </a:rPr>
              <a:t>ID</a:t>
            </a:r>
            <a:r>
              <a:rPr lang="zh-CN" altLang="en-US" sz="1200">
                <a:solidFill>
                  <a:schemeClr val="bg1">
                    <a:lumMod val="75000"/>
                  </a:schemeClr>
                </a:solidFill>
              </a:rPr>
              <a:t>搜索</a:t>
            </a:r>
            <a:endParaRPr lang="zh-CN" altLang="en-US" sz="12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10277475" y="1485900"/>
            <a:ext cx="620395" cy="337185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搜索</a:t>
            </a:r>
            <a:endParaRPr lang="zh-CN" altLang="en-US" sz="1400"/>
          </a:p>
        </p:txBody>
      </p:sp>
      <p:graphicFrame>
        <p:nvGraphicFramePr>
          <p:cNvPr id="26" name="表格 25"/>
          <p:cNvGraphicFramePr/>
          <p:nvPr/>
        </p:nvGraphicFramePr>
        <p:xfrm>
          <a:off x="1824990" y="1965960"/>
          <a:ext cx="907542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428"/>
                <a:gridCol w="1134427"/>
                <a:gridCol w="1134428"/>
                <a:gridCol w="1134427"/>
                <a:gridCol w="1134427"/>
                <a:gridCol w="1134428"/>
                <a:gridCol w="1134427"/>
                <a:gridCol w="1134428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玩家</a:t>
                      </a:r>
                      <a:r>
                        <a:rPr lang="en-US" altLang="zh-CN" sz="1400"/>
                        <a:t>ID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玩家昵称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代理</a:t>
                      </a:r>
                      <a:r>
                        <a:rPr lang="en-US" altLang="zh-CN" sz="1400"/>
                        <a:t>ID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代理昵称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日期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积分</a:t>
                      </a:r>
                      <a:endParaRPr lang="zh-CN" altLang="en-US" sz="1400"/>
                    </a:p>
                    <a:p>
                      <a:pPr algn="ctr">
                        <a:buNone/>
                      </a:pPr>
                      <a:r>
                        <a:rPr lang="zh-CN" altLang="en-US" sz="1400"/>
                        <a:t>（星星数）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代理</a:t>
                      </a:r>
                      <a:endParaRPr lang="zh-CN" altLang="en-US" sz="1400"/>
                    </a:p>
                    <a:p>
                      <a:pPr algn="ctr">
                        <a:buNone/>
                      </a:pPr>
                      <a:r>
                        <a:rPr lang="zh-CN" altLang="en-US" sz="1400"/>
                        <a:t>金额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我的</a:t>
                      </a:r>
                      <a:endParaRPr lang="zh-CN" altLang="en-US" sz="1400"/>
                    </a:p>
                    <a:p>
                      <a:pPr algn="ctr">
                        <a:buNone/>
                      </a:pPr>
                      <a:r>
                        <a:rPr lang="zh-CN" altLang="en-US" sz="1400"/>
                        <a:t>金额</a:t>
                      </a:r>
                      <a:endParaRPr lang="zh-CN" altLang="en-US" sz="14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7" name="表格 26"/>
          <p:cNvGraphicFramePr/>
          <p:nvPr/>
        </p:nvGraphicFramePr>
        <p:xfrm>
          <a:off x="4528820" y="5619750"/>
          <a:ext cx="1104900" cy="24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300"/>
                <a:gridCol w="368300"/>
                <a:gridCol w="368300"/>
              </a:tblGrid>
              <a:tr h="2438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8" name="表格 27"/>
          <p:cNvGraphicFramePr/>
          <p:nvPr/>
        </p:nvGraphicFramePr>
        <p:xfrm>
          <a:off x="6187440" y="5619750"/>
          <a:ext cx="1104900" cy="24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300"/>
                <a:gridCol w="368300"/>
                <a:gridCol w="368300"/>
              </a:tblGrid>
              <a:tr h="2438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9" name="文本框 28"/>
          <p:cNvSpPr txBox="1"/>
          <p:nvPr/>
        </p:nvSpPr>
        <p:spPr>
          <a:xfrm>
            <a:off x="5633720" y="5619750"/>
            <a:ext cx="563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 b="1"/>
              <a:t>........</a:t>
            </a:r>
            <a:endParaRPr lang="en-US" altLang="zh-CN" sz="1400" b="1"/>
          </a:p>
        </p:txBody>
      </p:sp>
      <p:sp>
        <p:nvSpPr>
          <p:cNvPr id="33" name="圆角矩形 32"/>
          <p:cNvSpPr/>
          <p:nvPr/>
        </p:nvSpPr>
        <p:spPr>
          <a:xfrm>
            <a:off x="3745230" y="5570220"/>
            <a:ext cx="653415" cy="34290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上一页</a:t>
            </a:r>
            <a:endParaRPr lang="zh-CN" altLang="en-US" sz="1000"/>
          </a:p>
        </p:txBody>
      </p:sp>
      <p:sp>
        <p:nvSpPr>
          <p:cNvPr id="31" name="圆角矩形 30"/>
          <p:cNvSpPr/>
          <p:nvPr/>
        </p:nvSpPr>
        <p:spPr>
          <a:xfrm>
            <a:off x="7492365" y="5570220"/>
            <a:ext cx="653415" cy="34290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下一页</a:t>
            </a:r>
            <a:endParaRPr lang="zh-CN" altLang="en-US" sz="1000"/>
          </a:p>
        </p:txBody>
      </p:sp>
      <p:graphicFrame>
        <p:nvGraphicFramePr>
          <p:cNvPr id="5" name="表格 4"/>
          <p:cNvGraphicFramePr/>
          <p:nvPr/>
        </p:nvGraphicFramePr>
        <p:xfrm>
          <a:off x="11210925" y="456565"/>
          <a:ext cx="809625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9625"/>
              </a:tblGrid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今日流水</a:t>
                      </a:r>
                      <a:r>
                        <a:rPr lang="en-US" altLang="zh-CN" sz="1000"/>
                        <a:t>↓</a:t>
                      </a:r>
                      <a:endParaRPr lang="en-US" altLang="zh-CN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今日流水</a:t>
                      </a:r>
                      <a:endParaRPr lang="zh-CN" altLang="en-US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昨日流水</a:t>
                      </a:r>
                      <a:endParaRPr lang="zh-CN" altLang="en-US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当月流水</a:t>
                      </a:r>
                      <a:endParaRPr lang="zh-CN" altLang="en-US" sz="100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123825" y="385445"/>
            <a:ext cx="10906125" cy="566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所以缺德还想骗人</a:t>
            </a: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3825" y="385445"/>
            <a:ext cx="1590675" cy="565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笑脸 7"/>
          <p:cNvSpPr/>
          <p:nvPr/>
        </p:nvSpPr>
        <p:spPr>
          <a:xfrm>
            <a:off x="514350" y="604520"/>
            <a:ext cx="666750" cy="628650"/>
          </a:xfrm>
          <a:prstGeom prst="smileyFac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93725" y="1339850"/>
            <a:ext cx="50800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000"/>
              <a:t>admin</a:t>
            </a:r>
            <a:endParaRPr lang="en-US" altLang="zh-CN" sz="1000"/>
          </a:p>
        </p:txBody>
      </p:sp>
      <p:graphicFrame>
        <p:nvGraphicFramePr>
          <p:cNvPr id="9" name="表格 8"/>
          <p:cNvGraphicFramePr/>
          <p:nvPr/>
        </p:nvGraphicFramePr>
        <p:xfrm>
          <a:off x="123825" y="3108960"/>
          <a:ext cx="1590675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67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系统管理</a:t>
                      </a:r>
                      <a:r>
                        <a:rPr lang="en-US" altLang="zh-CN" sz="1200"/>
                        <a:t>↓</a:t>
                      </a:r>
                      <a:endParaRPr lang="en-US" altLang="zh-CN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系统用户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角色管理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权限管理</a:t>
                      </a:r>
                      <a:endParaRPr lang="zh-CN" altLang="en-US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操作日志</a:t>
                      </a:r>
                      <a:endParaRPr lang="zh-CN" altLang="en-US" sz="120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表格 10"/>
          <p:cNvGraphicFramePr/>
          <p:nvPr/>
        </p:nvGraphicFramePr>
        <p:xfrm>
          <a:off x="123825" y="1965960"/>
          <a:ext cx="1590675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67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流水查询</a:t>
                      </a:r>
                      <a:r>
                        <a:rPr lang="en-US" altLang="zh-CN" sz="1200"/>
                        <a:t>↓</a:t>
                      </a:r>
                      <a:endParaRPr lang="en-US" altLang="zh-CN" sz="12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下级代理流水</a:t>
                      </a:r>
                      <a:endParaRPr lang="zh-CN" altLang="en-US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rgbClr val="FF0000"/>
                          </a:solidFill>
                        </a:rPr>
                        <a:t>绑定玩家流水</a:t>
                      </a:r>
                      <a:endParaRPr lang="zh-CN" altLang="en-US" sz="12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表格 11"/>
          <p:cNvGraphicFramePr/>
          <p:nvPr/>
        </p:nvGraphicFramePr>
        <p:xfrm>
          <a:off x="123825" y="1584960"/>
          <a:ext cx="1590675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67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</a:rPr>
                        <a:t>提现订单</a:t>
                      </a:r>
                      <a:endParaRPr lang="zh-CN" altLang="en-U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1704975" y="385445"/>
            <a:ext cx="932497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714500" y="604520"/>
            <a:ext cx="762000" cy="38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</a:rPr>
              <a:t>首页</a:t>
            </a: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476500" y="604520"/>
            <a:ext cx="876300" cy="386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代理流水</a:t>
            </a:r>
            <a:endParaRPr lang="zh-CN" altLang="en-US" sz="1000"/>
          </a:p>
        </p:txBody>
      </p:sp>
      <p:sp>
        <p:nvSpPr>
          <p:cNvPr id="16" name="流程图: 汇总连接 15"/>
          <p:cNvSpPr/>
          <p:nvPr/>
        </p:nvSpPr>
        <p:spPr>
          <a:xfrm>
            <a:off x="3219450" y="731520"/>
            <a:ext cx="133350" cy="133350"/>
          </a:xfrm>
          <a:prstGeom prst="flowChartSummingJuncti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824990" y="1095375"/>
            <a:ext cx="54102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 b="1"/>
              <a:t>列表</a:t>
            </a:r>
            <a:endParaRPr lang="zh-CN" altLang="en-US" sz="1400" b="1"/>
          </a:p>
        </p:txBody>
      </p:sp>
      <p:sp>
        <p:nvSpPr>
          <p:cNvPr id="19" name="圆角矩形 18"/>
          <p:cNvSpPr/>
          <p:nvPr/>
        </p:nvSpPr>
        <p:spPr>
          <a:xfrm>
            <a:off x="1824990" y="1485900"/>
            <a:ext cx="962025" cy="36195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chemeClr val="tx1"/>
                </a:solidFill>
              </a:rPr>
              <a:t>今日流水</a:t>
            </a:r>
            <a:r>
              <a:rPr lang="en-US" altLang="zh-CN" sz="1000">
                <a:solidFill>
                  <a:schemeClr val="tx1"/>
                </a:solidFill>
              </a:rPr>
              <a:t>↓</a:t>
            </a:r>
            <a:endParaRPr lang="en-US" altLang="zh-CN" sz="1000">
              <a:solidFill>
                <a:schemeClr val="tx1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2981325" y="1476375"/>
            <a:ext cx="1905000" cy="3714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选择开始时间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5276215" y="1476375"/>
            <a:ext cx="1905000" cy="3714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选择结束时间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7403465" y="1517650"/>
            <a:ext cx="831850" cy="3429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查询</a:t>
            </a:r>
            <a:endParaRPr lang="zh-CN" altLang="en-US" sz="1400"/>
          </a:p>
        </p:txBody>
      </p:sp>
      <p:sp>
        <p:nvSpPr>
          <p:cNvPr id="24" name="文本框 23"/>
          <p:cNvSpPr txBox="1"/>
          <p:nvPr/>
        </p:nvSpPr>
        <p:spPr>
          <a:xfrm>
            <a:off x="4886325" y="1492250"/>
            <a:ext cx="38989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/>
              <a:t>—</a:t>
            </a:r>
            <a:endParaRPr lang="en-US" altLang="zh-CN"/>
          </a:p>
        </p:txBody>
      </p:sp>
      <p:sp>
        <p:nvSpPr>
          <p:cNvPr id="25" name="矩形 24"/>
          <p:cNvSpPr/>
          <p:nvPr/>
        </p:nvSpPr>
        <p:spPr>
          <a:xfrm>
            <a:off x="8410575" y="1476375"/>
            <a:ext cx="177165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200">
                <a:solidFill>
                  <a:schemeClr val="bg1">
                    <a:lumMod val="75000"/>
                  </a:schemeClr>
                </a:solidFill>
              </a:rPr>
              <a:t>请输入</a:t>
            </a:r>
            <a:r>
              <a:rPr lang="en-US" altLang="zh-CN" sz="1200">
                <a:solidFill>
                  <a:schemeClr val="bg1">
                    <a:lumMod val="75000"/>
                  </a:schemeClr>
                </a:solidFill>
              </a:rPr>
              <a:t>ID</a:t>
            </a:r>
            <a:r>
              <a:rPr lang="zh-CN" altLang="en-US" sz="1200">
                <a:solidFill>
                  <a:schemeClr val="bg1">
                    <a:lumMod val="75000"/>
                  </a:schemeClr>
                </a:solidFill>
              </a:rPr>
              <a:t>搜索</a:t>
            </a:r>
            <a:endParaRPr lang="zh-CN" altLang="en-US" sz="12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10277475" y="1485900"/>
            <a:ext cx="620395" cy="337185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搜索</a:t>
            </a:r>
            <a:endParaRPr lang="zh-CN" altLang="en-US" sz="1400"/>
          </a:p>
        </p:txBody>
      </p:sp>
      <p:graphicFrame>
        <p:nvGraphicFramePr>
          <p:cNvPr id="26" name="表格 25"/>
          <p:cNvGraphicFramePr/>
          <p:nvPr/>
        </p:nvGraphicFramePr>
        <p:xfrm>
          <a:off x="1824990" y="1965960"/>
          <a:ext cx="90043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860"/>
                <a:gridCol w="1800860"/>
                <a:gridCol w="1800860"/>
                <a:gridCol w="1800860"/>
                <a:gridCol w="1800860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玩家</a:t>
                      </a:r>
                      <a:r>
                        <a:rPr lang="en-US" altLang="zh-CN" sz="1400"/>
                        <a:t>ID</a:t>
                      </a:r>
                      <a:endParaRPr lang="en-US" altLang="zh-CN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玩家昵称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日期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积分</a:t>
                      </a:r>
                      <a:endParaRPr lang="zh-CN" altLang="en-US" sz="1400"/>
                    </a:p>
                    <a:p>
                      <a:pPr algn="ctr">
                        <a:buNone/>
                      </a:pPr>
                      <a:r>
                        <a:rPr lang="zh-CN" altLang="en-US" sz="1400"/>
                        <a:t>（星星数）</a:t>
                      </a:r>
                      <a:endParaRPr lang="zh-CN" altLang="en-US" sz="1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/>
                        <a:t>应给</a:t>
                      </a:r>
                      <a:endParaRPr lang="zh-CN" altLang="en-US" sz="1400"/>
                    </a:p>
                    <a:p>
                      <a:pPr algn="ctr">
                        <a:buNone/>
                      </a:pPr>
                      <a:r>
                        <a:rPr lang="zh-CN" altLang="en-US" sz="1400"/>
                        <a:t>金额</a:t>
                      </a:r>
                      <a:endParaRPr lang="zh-CN" altLang="en-US" sz="14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7" name="表格 26"/>
          <p:cNvGraphicFramePr/>
          <p:nvPr/>
        </p:nvGraphicFramePr>
        <p:xfrm>
          <a:off x="4528820" y="5619750"/>
          <a:ext cx="1104900" cy="24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300"/>
                <a:gridCol w="368300"/>
                <a:gridCol w="368300"/>
              </a:tblGrid>
              <a:tr h="2438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8" name="表格 27"/>
          <p:cNvGraphicFramePr/>
          <p:nvPr/>
        </p:nvGraphicFramePr>
        <p:xfrm>
          <a:off x="6187440" y="5619750"/>
          <a:ext cx="1104900" cy="24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300"/>
                <a:gridCol w="368300"/>
                <a:gridCol w="368300"/>
              </a:tblGrid>
              <a:tr h="24384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9" name="文本框 28"/>
          <p:cNvSpPr txBox="1"/>
          <p:nvPr/>
        </p:nvSpPr>
        <p:spPr>
          <a:xfrm>
            <a:off x="5633720" y="5619750"/>
            <a:ext cx="563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 b="1"/>
              <a:t>........</a:t>
            </a:r>
            <a:endParaRPr lang="en-US" altLang="zh-CN" sz="1400" b="1"/>
          </a:p>
        </p:txBody>
      </p:sp>
      <p:sp>
        <p:nvSpPr>
          <p:cNvPr id="33" name="圆角矩形 32"/>
          <p:cNvSpPr/>
          <p:nvPr/>
        </p:nvSpPr>
        <p:spPr>
          <a:xfrm>
            <a:off x="3745230" y="5570220"/>
            <a:ext cx="653415" cy="34290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上一页</a:t>
            </a:r>
            <a:endParaRPr lang="zh-CN" altLang="en-US" sz="1000"/>
          </a:p>
        </p:txBody>
      </p:sp>
      <p:sp>
        <p:nvSpPr>
          <p:cNvPr id="31" name="圆角矩形 30"/>
          <p:cNvSpPr/>
          <p:nvPr/>
        </p:nvSpPr>
        <p:spPr>
          <a:xfrm>
            <a:off x="7492365" y="5570220"/>
            <a:ext cx="653415" cy="34290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下一页</a:t>
            </a:r>
            <a:endParaRPr lang="zh-CN" altLang="en-US" sz="1000"/>
          </a:p>
        </p:txBody>
      </p:sp>
      <p:graphicFrame>
        <p:nvGraphicFramePr>
          <p:cNvPr id="5" name="表格 4"/>
          <p:cNvGraphicFramePr/>
          <p:nvPr/>
        </p:nvGraphicFramePr>
        <p:xfrm>
          <a:off x="11210925" y="456565"/>
          <a:ext cx="809625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9625"/>
              </a:tblGrid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今日流水</a:t>
                      </a:r>
                      <a:r>
                        <a:rPr lang="en-US" altLang="zh-CN" sz="1000"/>
                        <a:t>↓</a:t>
                      </a:r>
                      <a:endParaRPr lang="en-US" altLang="zh-CN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今日流水</a:t>
                      </a:r>
                      <a:endParaRPr lang="zh-CN" altLang="en-US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昨日流水</a:t>
                      </a:r>
                      <a:endParaRPr lang="zh-CN" altLang="en-US" sz="1000"/>
                    </a:p>
                  </a:txBody>
                  <a:tcPr/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当月流水</a:t>
                      </a:r>
                      <a:endParaRPr lang="zh-CN" altLang="en-US" sz="100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4029</Words>
  <Application>WPS 演示</Application>
  <PresentationFormat>宽屏</PresentationFormat>
  <Paragraphs>665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Arial</vt:lpstr>
      <vt:lpstr>宋体</vt:lpstr>
      <vt:lpstr>Wingdings</vt:lpstr>
      <vt:lpstr>Calibri</vt:lpstr>
      <vt:lpstr>微软雅黑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肖深刻</cp:lastModifiedBy>
  <cp:revision>17</cp:revision>
  <dcterms:created xsi:type="dcterms:W3CDTF">2015-05-05T08:02:00Z</dcterms:created>
  <dcterms:modified xsi:type="dcterms:W3CDTF">2017-12-04T02:16:41Z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